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9"/>
  </p:notesMasterIdLst>
  <p:handoutMasterIdLst>
    <p:handoutMasterId r:id="rId40"/>
  </p:handoutMasterIdLst>
  <p:sldIdLst>
    <p:sldId id="446" r:id="rId2"/>
    <p:sldId id="371" r:id="rId3"/>
    <p:sldId id="397" r:id="rId4"/>
    <p:sldId id="399" r:id="rId5"/>
    <p:sldId id="398" r:id="rId6"/>
    <p:sldId id="400" r:id="rId7"/>
    <p:sldId id="403" r:id="rId8"/>
    <p:sldId id="404" r:id="rId9"/>
    <p:sldId id="405" r:id="rId10"/>
    <p:sldId id="447" r:id="rId11"/>
    <p:sldId id="406" r:id="rId12"/>
    <p:sldId id="449" r:id="rId13"/>
    <p:sldId id="407" r:id="rId14"/>
    <p:sldId id="408" r:id="rId15"/>
    <p:sldId id="409" r:id="rId16"/>
    <p:sldId id="413" r:id="rId17"/>
    <p:sldId id="412" r:id="rId18"/>
    <p:sldId id="415" r:id="rId19"/>
    <p:sldId id="416" r:id="rId20"/>
    <p:sldId id="442" r:id="rId21"/>
    <p:sldId id="419" r:id="rId22"/>
    <p:sldId id="422" r:id="rId23"/>
    <p:sldId id="424" r:id="rId24"/>
    <p:sldId id="426" r:id="rId25"/>
    <p:sldId id="427" r:id="rId26"/>
    <p:sldId id="428" r:id="rId27"/>
    <p:sldId id="431" r:id="rId28"/>
    <p:sldId id="430" r:id="rId29"/>
    <p:sldId id="429" r:id="rId30"/>
    <p:sldId id="434" r:id="rId31"/>
    <p:sldId id="444" r:id="rId32"/>
    <p:sldId id="437" r:id="rId33"/>
    <p:sldId id="445" r:id="rId34"/>
    <p:sldId id="438" r:id="rId35"/>
    <p:sldId id="441" r:id="rId36"/>
    <p:sldId id="396" r:id="rId37"/>
    <p:sldId id="448"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nette, Deborah (CDC/ONDIEH/NCCDPHP) (CTR)" initials="DB((" lastIdx="2" clrIdx="0"/>
  <p:cmAuthor id="1" name="Wills-Toker, Caitlin (CDC/ONDIEH/NCCDPHP) (CTR)" initials="WC((" lastIdx="7" clrIdx="1"/>
  <p:cmAuthor id="2" name="Wills-Toker, Caitlin (CDC/OID/NCIRD) (CTR)" initials="WC((" lastIdx="1" clrIdx="2"/>
  <p:cmAuthor id="3" name="Ronne Ostby" initials="RO" lastIdx="2" clrIdx="3"/>
  <p:cmAuthor id="4" name="A" initials="A" lastIdx="2" clrIdx="4"/>
  <p:cmAuthor id="5" name="Marynak, Kristy (CDC/ONDIEH/NCCDPHP)" initials="MK(" lastIdx="2" clrIdx="5"/>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FCC00"/>
    <a:srgbClr val="B00000"/>
    <a:srgbClr val="101000"/>
    <a:srgbClr val="FF9933"/>
    <a:srgbClr val="3399FF"/>
    <a:srgbClr val="33CC33"/>
    <a:srgbClr val="D60093"/>
    <a:srgbClr val="A29E00"/>
    <a:srgbClr val="5C5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70350" autoAdjust="0"/>
  </p:normalViewPr>
  <p:slideViewPr>
    <p:cSldViewPr>
      <p:cViewPr>
        <p:scale>
          <a:sx n="100" d="100"/>
          <a:sy n="100" d="100"/>
        </p:scale>
        <p:origin x="-456" y="-72"/>
      </p:cViewPr>
      <p:guideLst>
        <p:guide orient="horz" pos="624"/>
        <p:guide orient="horz" pos="1152"/>
        <p:guide orient="horz" pos="3888"/>
        <p:guide orient="horz" pos="177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50" d="100"/>
          <a:sy n="150" d="100"/>
        </p:scale>
        <p:origin x="-1440" y="1224"/>
      </p:cViewPr>
      <p:guideLst>
        <p:guide orient="horz" pos="2928"/>
        <p:guide pos="220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32200920-AC0C-475C-A7D3-D05EB991E418}" type="datetimeFigureOut">
              <a:rPr lang="en-US" smtClean="0"/>
              <a:t>4/22/2014</a:t>
            </a:fld>
            <a:endParaRPr lang="en-US" dirty="0"/>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9B6FF453-F735-4F4E-B116-1540E4C72596}" type="slidenum">
              <a:rPr lang="en-US" smtClean="0"/>
              <a:t>‹#›</a:t>
            </a:fld>
            <a:endParaRPr lang="en-US" dirty="0"/>
          </a:p>
        </p:txBody>
      </p:sp>
    </p:spTree>
    <p:extLst>
      <p:ext uri="{BB962C8B-B14F-4D97-AF65-F5344CB8AC3E}">
        <p14:creationId xmlns:p14="http://schemas.microsoft.com/office/powerpoint/2010/main" val="294121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9B81615F-A64D-4A94-BE57-B8F03A0D5FEB}" type="datetimeFigureOut">
              <a:rPr lang="en-US" smtClean="0"/>
              <a:t>4/22/2014</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6" y="4416427"/>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190C7C2-D4A9-4643-8F1B-A5D7FEEF1C5F}" type="slidenum">
              <a:rPr lang="en-US" smtClean="0"/>
              <a:t>‹#›</a:t>
            </a:fld>
            <a:endParaRPr lang="en-US" dirty="0"/>
          </a:p>
        </p:txBody>
      </p:sp>
    </p:spTree>
    <p:extLst>
      <p:ext uri="{BB962C8B-B14F-4D97-AF65-F5344CB8AC3E}">
        <p14:creationId xmlns:p14="http://schemas.microsoft.com/office/powerpoint/2010/main" val="2163158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90C7C2-D4A9-4643-8F1B-A5D7FEEF1C5F}" type="slidenum">
              <a:rPr lang="en-US" smtClean="0"/>
              <a:t>1</a:t>
            </a:fld>
            <a:endParaRPr lang="en-US"/>
          </a:p>
        </p:txBody>
      </p:sp>
    </p:spTree>
    <p:extLst>
      <p:ext uri="{BB962C8B-B14F-4D97-AF65-F5344CB8AC3E}">
        <p14:creationId xmlns:p14="http://schemas.microsoft.com/office/powerpoint/2010/main" val="1924268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the human costs, there are very steep economic costs from smoking.</a:t>
            </a:r>
          </a:p>
          <a:p>
            <a:endParaRPr lang="en-US" dirty="0"/>
          </a:p>
          <a:p>
            <a:r>
              <a:rPr lang="en-US" dirty="0" smtClean="0"/>
              <a:t>The annual price tag for tobacco use in this country is approaching 300 billion dollars. </a:t>
            </a:r>
          </a:p>
          <a:p>
            <a:endParaRPr lang="en-US" dirty="0"/>
          </a:p>
          <a:p>
            <a:r>
              <a:rPr lang="en-US" dirty="0" smtClean="0"/>
              <a:t>Productivity </a:t>
            </a:r>
            <a:r>
              <a:rPr lang="en-US" dirty="0"/>
              <a:t>losses when smokers get sick and die cost our economy </a:t>
            </a:r>
            <a:r>
              <a:rPr lang="en-US" dirty="0" smtClean="0"/>
              <a:t>at least </a:t>
            </a:r>
            <a:r>
              <a:rPr lang="en-US" dirty="0"/>
              <a:t>156 billion dollars a year.  </a:t>
            </a:r>
            <a:endParaRPr lang="en-US" dirty="0" smtClean="0"/>
          </a:p>
          <a:p>
            <a:endParaRPr lang="en-US" dirty="0"/>
          </a:p>
          <a:p>
            <a:r>
              <a:rPr lang="en-US" dirty="0" smtClean="0"/>
              <a:t>And we spend another 130 billion dollars a year for medical treatment for adults suffering from smoking-related illness.</a:t>
            </a:r>
          </a:p>
          <a:p>
            <a:endParaRPr lang="en-US" dirty="0"/>
          </a:p>
          <a:p>
            <a:r>
              <a:rPr lang="en-US" dirty="0" smtClean="0"/>
              <a:t>That figure does not include medical care for babies born prematurely or children who have respiratory infections or other health problems from exposure to secondhand smoke. </a:t>
            </a:r>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10</a:t>
            </a:fld>
            <a:endParaRPr lang="en-US" dirty="0"/>
          </a:p>
        </p:txBody>
      </p:sp>
    </p:spTree>
    <p:extLst>
      <p:ext uri="{BB962C8B-B14F-4D97-AF65-F5344CB8AC3E}">
        <p14:creationId xmlns:p14="http://schemas.microsoft.com/office/powerpoint/2010/main" val="1145012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419600"/>
            <a:ext cx="5607050" cy="4183063"/>
          </a:xfrm>
        </p:spPr>
        <p:txBody>
          <a:bodyPr/>
          <a:lstStyle/>
          <a:p>
            <a:endParaRPr lang="en-US" dirty="0" smtClean="0"/>
          </a:p>
          <a:p>
            <a:r>
              <a:rPr lang="en-US" dirty="0" smtClean="0"/>
              <a:t>The costs of smoking don’t stop with our economy. Individuals and families also pay a heavy price. So why do people keep doing it, when it’s so expensive and so dangerous? Simply put, smoking is an addiction – and it</a:t>
            </a:r>
            <a:r>
              <a:rPr lang="fr-FR" dirty="0" smtClean="0"/>
              <a:t>’</a:t>
            </a:r>
            <a:r>
              <a:rPr lang="en-US" dirty="0" smtClean="0"/>
              <a:t>s the </a:t>
            </a:r>
            <a:r>
              <a:rPr lang="en-US" b="1" dirty="0" smtClean="0"/>
              <a:t>nicotine in tobacco that causes the addiction.</a:t>
            </a:r>
          </a:p>
          <a:p>
            <a:endParaRPr lang="en-US" b="1" dirty="0"/>
          </a:p>
          <a:p>
            <a:r>
              <a:rPr lang="en-US" b="1" dirty="0" smtClean="0"/>
              <a:t>Today’s </a:t>
            </a:r>
            <a:r>
              <a:rPr lang="en-US" b="1" dirty="0"/>
              <a:t>cigarettes are probably more addictive than those of half a century ago. </a:t>
            </a:r>
            <a:r>
              <a:rPr lang="en-US" dirty="0" smtClean="0"/>
              <a:t>It takes only 10 seconds for the nicotine in one puff of cigarette smoke to reach the brain. This rapid delivery of nicotine from the lungs to the brain is one of the reasons that cigarettes are so addictive.  </a:t>
            </a:r>
          </a:p>
          <a:p>
            <a:endParaRPr lang="en-US" dirty="0"/>
          </a:p>
          <a:p>
            <a:r>
              <a:rPr lang="en-US" dirty="0" smtClean="0"/>
              <a:t>Over time, nicotine changes brain cells.  When smokers try to quit, these brain changes cause strong cravings for more nicotine. The biggest health risk from nicotine is that it  keeps </a:t>
            </a:r>
            <a:r>
              <a:rPr lang="en-US" dirty="0"/>
              <a:t>people smoking longer, and that causes more damage to the body.</a:t>
            </a:r>
            <a:endParaRPr lang="en-US" b="1" dirty="0"/>
          </a:p>
          <a:p>
            <a:endParaRPr lang="en-US" b="1" dirty="0"/>
          </a:p>
          <a:p>
            <a:r>
              <a:rPr lang="en-US" dirty="0"/>
              <a:t>Patches, gum, and lozenges deliver nicotine more slowly and </a:t>
            </a:r>
            <a:r>
              <a:rPr lang="en-US" dirty="0" smtClean="0"/>
              <a:t>help people break free of nicotine addiction. They are </a:t>
            </a:r>
            <a:r>
              <a:rPr lang="en-US" dirty="0"/>
              <a:t>safe </a:t>
            </a:r>
            <a:r>
              <a:rPr lang="en-US" dirty="0" smtClean="0"/>
              <a:t>to use and have proved to be effective </a:t>
            </a:r>
            <a:r>
              <a:rPr lang="en-US" dirty="0"/>
              <a:t>in helping people to quit smoking.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11</a:t>
            </a:fld>
            <a:endParaRPr lang="en-US" dirty="0"/>
          </a:p>
        </p:txBody>
      </p:sp>
    </p:spTree>
    <p:extLst>
      <p:ext uri="{BB962C8B-B14F-4D97-AF65-F5344CB8AC3E}">
        <p14:creationId xmlns:p14="http://schemas.microsoft.com/office/powerpoint/2010/main" val="3258473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Nicotine is the </a:t>
            </a:r>
            <a:r>
              <a:rPr lang="en-US" dirty="0"/>
              <a:t>primary drug in cigarettes that causes addiction. </a:t>
            </a:r>
          </a:p>
          <a:p>
            <a:endParaRPr lang="en-US" dirty="0"/>
          </a:p>
          <a:p>
            <a:r>
              <a:rPr lang="en-US" dirty="0"/>
              <a:t>It also has other health effects. </a:t>
            </a:r>
          </a:p>
          <a:p>
            <a:endParaRPr lang="en-US" dirty="0"/>
          </a:p>
          <a:p>
            <a:r>
              <a:rPr lang="en-US" dirty="0"/>
              <a:t>When nicotine is rapidly delivered by cigarettes, it can raise the heart rate and blood pressure, and can narrow arteries around the heart.</a:t>
            </a:r>
          </a:p>
          <a:p>
            <a:endParaRPr lang="en-US" dirty="0"/>
          </a:p>
          <a:p>
            <a:r>
              <a:rPr lang="en-US" dirty="0"/>
              <a:t>It can result in premature births and low birth weight babies in women who smoke during pregnancy. </a:t>
            </a:r>
          </a:p>
          <a:p>
            <a:endParaRPr lang="en-US" dirty="0"/>
          </a:p>
          <a:p>
            <a:r>
              <a:rPr lang="en-US" dirty="0"/>
              <a:t>Nicotine can also be harmful to developing brains and should not be used by children and adolescents. </a:t>
            </a:r>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12</a:t>
            </a:fld>
            <a:endParaRPr lang="en-US" dirty="0"/>
          </a:p>
        </p:txBody>
      </p:sp>
    </p:spTree>
    <p:extLst>
      <p:ext uri="{BB962C8B-B14F-4D97-AF65-F5344CB8AC3E}">
        <p14:creationId xmlns:p14="http://schemas.microsoft.com/office/powerpoint/2010/main" val="150074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38200" y="4419600"/>
            <a:ext cx="5607050" cy="4183063"/>
          </a:xfrm>
        </p:spPr>
        <p:txBody>
          <a:bodyPr/>
          <a:lstStyle/>
          <a:p>
            <a:endParaRPr lang="en-US" dirty="0" smtClean="0"/>
          </a:p>
          <a:p>
            <a:r>
              <a:rPr lang="en-US" dirty="0" smtClean="0"/>
              <a:t>In addition to being more addictive, cigarettes have also become more deadly over time.</a:t>
            </a:r>
          </a:p>
          <a:p>
            <a:endParaRPr lang="en-US" b="1" dirty="0"/>
          </a:p>
          <a:p>
            <a:r>
              <a:rPr lang="en-US" b="1" dirty="0" smtClean="0"/>
              <a:t>Between 1959 and 2010, lung cancer risk for smokers rose dramatically.  </a:t>
            </a:r>
            <a:r>
              <a:rPr lang="en-US" dirty="0" smtClean="0"/>
              <a:t>The </a:t>
            </a:r>
            <a:r>
              <a:rPr lang="en-US" dirty="0"/>
              <a:t>risk for lung cancer for men who </a:t>
            </a:r>
            <a:r>
              <a:rPr lang="en-US" dirty="0" smtClean="0"/>
              <a:t>smoked doubled in that time – </a:t>
            </a:r>
            <a:r>
              <a:rPr lang="en-US" dirty="0"/>
              <a:t>and </a:t>
            </a:r>
            <a:r>
              <a:rPr lang="en-US" b="1" dirty="0"/>
              <a:t>the risk for women who </a:t>
            </a:r>
            <a:r>
              <a:rPr lang="en-US" b="1" dirty="0" smtClean="0"/>
              <a:t>smoked </a:t>
            </a:r>
            <a:r>
              <a:rPr lang="en-US" b="1" dirty="0"/>
              <a:t>was nearly 10 times higher in 2010 than it was in 1959.</a:t>
            </a:r>
          </a:p>
          <a:p>
            <a:endParaRPr lang="en-US" dirty="0"/>
          </a:p>
          <a:p>
            <a:r>
              <a:rPr lang="en-US" dirty="0"/>
              <a:t>Today, </a:t>
            </a:r>
            <a:r>
              <a:rPr lang="en-US" b="1" dirty="0"/>
              <a:t>lung cancer is the number-one cause of cancer death for both men and women.  Nearly 9 out of 10 lung cancers are caused by smoking.  </a:t>
            </a:r>
            <a:endParaRPr lang="en-US" dirty="0"/>
          </a:p>
          <a:p>
            <a:endParaRPr lang="en-US" dirty="0" smtClean="0"/>
          </a:p>
          <a:p>
            <a:r>
              <a:rPr lang="en-US" dirty="0" smtClean="0"/>
              <a:t>Evidence suggests </a:t>
            </a:r>
            <a:r>
              <a:rPr lang="en-US" dirty="0"/>
              <a:t>that changes in </a:t>
            </a:r>
            <a:r>
              <a:rPr lang="en-US" dirty="0" smtClean="0"/>
              <a:t>how cigarettes are made and the chemicals they contain </a:t>
            </a:r>
            <a:r>
              <a:rPr lang="en-US" dirty="0"/>
              <a:t>may </a:t>
            </a:r>
            <a:r>
              <a:rPr lang="en-US" dirty="0" smtClean="0"/>
              <a:t>explain the increase in lung cancer risk for current smokers. One possible factor for these higher rates is that the filters and vent holes in most modern cigarettes may lead smokers to inhale more deeply, thereby pulling dangerous chemicals farther into their lungs.</a:t>
            </a:r>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13</a:t>
            </a:fld>
            <a:endParaRPr lang="en-US" dirty="0"/>
          </a:p>
        </p:txBody>
      </p:sp>
    </p:spTree>
    <p:extLst>
      <p:ext uri="{BB962C8B-B14F-4D97-AF65-F5344CB8AC3E}">
        <p14:creationId xmlns:p14="http://schemas.microsoft.com/office/powerpoint/2010/main" val="1937630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Lung cancer is not the only cancer known to be caused by smoking. In fact, today we know that smoking causes cancer almost anywhere in the body.</a:t>
            </a:r>
          </a:p>
          <a:p>
            <a:endParaRPr lang="en-US" dirty="0"/>
          </a:p>
          <a:p>
            <a:r>
              <a:rPr lang="en-US" dirty="0" smtClean="0"/>
              <a:t>When you smoke, chemicals immediately cause damage to the cells in your body. Over time these damaged cells grow uncontrollably in the body.  These cells grow into tumors that damage organs and can spread to other parts of the body.  Nearly all lung cancer – the number-one cancer killer of both men and women – is caused by smoking.</a:t>
            </a:r>
          </a:p>
          <a:p>
            <a:endParaRPr lang="en-US" dirty="0"/>
          </a:p>
          <a:p>
            <a:r>
              <a:rPr lang="en-US" dirty="0" smtClean="0"/>
              <a:t> If no one in the United States smoked, we could prevent one out of three cancer deaths.</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14</a:t>
            </a:fld>
            <a:endParaRPr lang="en-US" dirty="0"/>
          </a:p>
        </p:txBody>
      </p:sp>
    </p:spTree>
    <p:extLst>
      <p:ext uri="{BB962C8B-B14F-4D97-AF65-F5344CB8AC3E}">
        <p14:creationId xmlns:p14="http://schemas.microsoft.com/office/powerpoint/2010/main" val="147719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a:p>
            <a:r>
              <a:rPr lang="en-US" dirty="0" smtClean="0"/>
              <a:t>The 2014 Surgeon General’s Report highlighted more bad news about how smoking affects the body with findings that link smoking to two additional cancers.  The evidence is now conclusive that smoking causes both liver cancer and colorectal cancer.  Colorectal cancer is the second deadliest cancer after lung cancer.</a:t>
            </a:r>
          </a:p>
          <a:p>
            <a:endParaRPr lang="en-US" dirty="0"/>
          </a:p>
          <a:p>
            <a:r>
              <a:rPr lang="en-US" b="1" dirty="0" smtClean="0"/>
              <a:t>Smoking </a:t>
            </a:r>
            <a:r>
              <a:rPr lang="en-US" b="1" dirty="0"/>
              <a:t>keeps cancer treatments from working as well as they should. </a:t>
            </a:r>
            <a:r>
              <a:rPr lang="en-US" dirty="0"/>
              <a:t>Cancer patients and survivors who continue to smoke are more likely to die from their original cancer, or secondary cancers, </a:t>
            </a:r>
            <a:r>
              <a:rPr lang="en-US" dirty="0" smtClean="0"/>
              <a:t>or other secondary medical conditions </a:t>
            </a:r>
            <a:r>
              <a:rPr lang="en-US" dirty="0"/>
              <a:t>than are former smokers or people who have never smoked.</a:t>
            </a:r>
          </a:p>
          <a:p>
            <a:endParaRPr lang="en-US" dirty="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15</a:t>
            </a:fld>
            <a:endParaRPr lang="en-US" dirty="0"/>
          </a:p>
        </p:txBody>
      </p:sp>
    </p:spTree>
    <p:extLst>
      <p:ext uri="{BB962C8B-B14F-4D97-AF65-F5344CB8AC3E}">
        <p14:creationId xmlns:p14="http://schemas.microsoft.com/office/powerpoint/2010/main" val="4131313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COPD is </a:t>
            </a:r>
            <a:r>
              <a:rPr lang="en-US" b="1" dirty="0" smtClean="0"/>
              <a:t>the third largest cause of death in the United States.  Nearly 8 of 10 COPD deaths are due to smoking.  </a:t>
            </a:r>
          </a:p>
          <a:p>
            <a:endParaRPr lang="en-US" b="1" dirty="0"/>
          </a:p>
          <a:p>
            <a:r>
              <a:rPr lang="en-US" dirty="0"/>
              <a:t>Over time, COPD </a:t>
            </a:r>
            <a:r>
              <a:rPr lang="en-US" dirty="0" smtClean="0"/>
              <a:t>causes oxygen levels </a:t>
            </a:r>
            <a:r>
              <a:rPr lang="en-US" dirty="0"/>
              <a:t>in the </a:t>
            </a:r>
            <a:r>
              <a:rPr lang="en-US" dirty="0" smtClean="0"/>
              <a:t>body to drop.  </a:t>
            </a:r>
            <a:r>
              <a:rPr lang="en-US" dirty="0"/>
              <a:t>People with COPD are at high risk for many other serious </a:t>
            </a:r>
            <a:r>
              <a:rPr lang="en-US" dirty="0" smtClean="0"/>
              <a:t>diseases, </a:t>
            </a:r>
            <a:r>
              <a:rPr lang="en-US" dirty="0"/>
              <a:t>including </a:t>
            </a:r>
            <a:r>
              <a:rPr lang="en-US" b="1" dirty="0" smtClean="0"/>
              <a:t>lung cancer and heart disease.</a:t>
            </a:r>
          </a:p>
          <a:p>
            <a:endParaRPr lang="en-US" dirty="0"/>
          </a:p>
          <a:p>
            <a:r>
              <a:rPr lang="en-US" dirty="0" smtClean="0"/>
              <a:t>Findings from the 2014 report indicate that women are particularly vulnerable.  </a:t>
            </a:r>
            <a:r>
              <a:rPr lang="en-US" b="1" dirty="0" smtClean="0"/>
              <a:t>Women who smoke are now dying from COPD at similar rates as men who smoke, and they </a:t>
            </a:r>
            <a:r>
              <a:rPr lang="en-US" dirty="0" smtClean="0"/>
              <a:t>appear to be more susceptible to developing severe COPD at younger ages. </a:t>
            </a:r>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16</a:t>
            </a:fld>
            <a:endParaRPr lang="en-US" dirty="0"/>
          </a:p>
        </p:txBody>
      </p:sp>
    </p:spTree>
    <p:extLst>
      <p:ext uri="{BB962C8B-B14F-4D97-AF65-F5344CB8AC3E}">
        <p14:creationId xmlns:p14="http://schemas.microsoft.com/office/powerpoint/2010/main" val="2295994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Smoking is also a major cause of serious respiratory disease. One of the most serious is chronic obstructive pulmonary disease, or COPD.</a:t>
            </a:r>
          </a:p>
          <a:p>
            <a:endParaRPr lang="en-US" dirty="0"/>
          </a:p>
          <a:p>
            <a:r>
              <a:rPr lang="en-US" dirty="0" smtClean="0"/>
              <a:t>COPD includes several lung diseases such as emphysema and chronic bronchitis. People  with COPD suffer from:</a:t>
            </a:r>
          </a:p>
          <a:p>
            <a:pPr marL="171450" indent="-171450">
              <a:buFont typeface="Arial" panose="020B0604020202020204" pitchFamily="34" charset="0"/>
              <a:buChar char="•"/>
            </a:pPr>
            <a:r>
              <a:rPr lang="en-US" dirty="0" smtClean="0"/>
              <a:t>shortness of breath, </a:t>
            </a:r>
          </a:p>
          <a:p>
            <a:pPr marL="171450" indent="-171450">
              <a:buFont typeface="Arial" panose="020B0604020202020204" pitchFamily="34" charset="0"/>
              <a:buChar char="•"/>
            </a:pPr>
            <a:r>
              <a:rPr lang="en-US" dirty="0" smtClean="0"/>
              <a:t>coughing, </a:t>
            </a:r>
          </a:p>
          <a:p>
            <a:pPr marL="171450" indent="-171450">
              <a:buFont typeface="Arial" panose="020B0604020202020204" pitchFamily="34" charset="0"/>
              <a:buChar char="•"/>
            </a:pPr>
            <a:r>
              <a:rPr lang="en-US" dirty="0" smtClean="0"/>
              <a:t>air trapped in their lungs, </a:t>
            </a:r>
          </a:p>
          <a:p>
            <a:pPr marL="171450" indent="-171450">
              <a:buFont typeface="Arial" panose="020B0604020202020204" pitchFamily="34" charset="0"/>
              <a:buChar char="•"/>
            </a:pPr>
            <a:r>
              <a:rPr lang="en-US" dirty="0" smtClean="0"/>
              <a:t>swollen airways, and </a:t>
            </a:r>
          </a:p>
          <a:p>
            <a:pPr marL="171450" indent="-171450">
              <a:buFont typeface="Arial" panose="020B0604020202020204" pitchFamily="34" charset="0"/>
              <a:buChar char="•"/>
            </a:pPr>
            <a:r>
              <a:rPr lang="en-US" dirty="0" smtClean="0"/>
              <a:t>scar tissue.</a:t>
            </a:r>
          </a:p>
          <a:p>
            <a:endParaRPr lang="en-US" dirty="0"/>
          </a:p>
          <a:p>
            <a:endParaRPr lang="en-US" dirty="0"/>
          </a:p>
          <a:p>
            <a:r>
              <a:rPr lang="en-US" b="1" dirty="0" smtClean="0"/>
              <a:t>COPD has no cure.</a:t>
            </a:r>
            <a:endParaRPr lang="en-US" b="1" dirty="0"/>
          </a:p>
        </p:txBody>
      </p:sp>
      <p:sp>
        <p:nvSpPr>
          <p:cNvPr id="4" name="Slide Number Placeholder 3"/>
          <p:cNvSpPr>
            <a:spLocks noGrp="1"/>
          </p:cNvSpPr>
          <p:nvPr>
            <p:ph type="sldNum" sz="quarter" idx="10"/>
          </p:nvPr>
        </p:nvSpPr>
        <p:spPr/>
        <p:txBody>
          <a:bodyPr/>
          <a:lstStyle/>
          <a:p>
            <a:fld id="{D190C7C2-D4A9-4643-8F1B-A5D7FEEF1C5F}" type="slidenum">
              <a:rPr lang="en-US" smtClean="0"/>
              <a:t>17</a:t>
            </a:fld>
            <a:endParaRPr lang="en-US" dirty="0"/>
          </a:p>
        </p:txBody>
      </p:sp>
    </p:spTree>
    <p:extLst>
      <p:ext uri="{BB962C8B-B14F-4D97-AF65-F5344CB8AC3E}">
        <p14:creationId xmlns:p14="http://schemas.microsoft.com/office/powerpoint/2010/main" val="175872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Tuberculosis </a:t>
            </a:r>
            <a:r>
              <a:rPr lang="en-US" dirty="0" smtClean="0"/>
              <a:t>is a common infection worldwide that usually attacks the lungs. Advances in public health have made TB far less common in the U.S. than it once was.  </a:t>
            </a:r>
            <a:r>
              <a:rPr lang="en-US" b="1" dirty="0" smtClean="0"/>
              <a:t>There </a:t>
            </a:r>
            <a:r>
              <a:rPr lang="en-US" b="1" dirty="0"/>
              <a:t>is now enough evidence to conclude that smoking increases a person’s risk of getting TB and dying from it</a:t>
            </a:r>
            <a:r>
              <a:rPr lang="en-US" b="1" dirty="0" smtClean="0"/>
              <a:t>.</a:t>
            </a:r>
          </a:p>
          <a:p>
            <a:endParaRPr lang="en-US" b="1" dirty="0"/>
          </a:p>
          <a:p>
            <a:r>
              <a:rPr lang="en-US" dirty="0" smtClean="0"/>
              <a:t>Asthma is a respiratory disease that is quite too common.  More than 11% of high school students in the United States have asthma, and</a:t>
            </a:r>
            <a:r>
              <a:rPr lang="en-US" b="1" dirty="0"/>
              <a:t> </a:t>
            </a:r>
            <a:r>
              <a:rPr lang="en-US" dirty="0" smtClean="0"/>
              <a:t>evidence suggests that </a:t>
            </a:r>
            <a:r>
              <a:rPr lang="en-US" b="1" dirty="0" smtClean="0"/>
              <a:t>young people who smoke are more likely to develop asthma.  And it’s not just smokers who are at risk;  </a:t>
            </a:r>
            <a:r>
              <a:rPr lang="en-US" dirty="0"/>
              <a:t>b</a:t>
            </a:r>
            <a:r>
              <a:rPr lang="en-US" dirty="0" smtClean="0"/>
              <a:t>reathing someone else’s smoke also triggers asthma attacks in nonsmokers.</a:t>
            </a:r>
          </a:p>
          <a:p>
            <a:endParaRPr lang="en-US" b="1" dirty="0"/>
          </a:p>
          <a:p>
            <a:r>
              <a:rPr lang="en-US" dirty="0" smtClean="0"/>
              <a:t>We also know that </a:t>
            </a:r>
            <a:r>
              <a:rPr lang="en-US" b="1" dirty="0" smtClean="0"/>
              <a:t>children exposed to secondhand smoke also have more respiratory infections than children who are not exposed.</a:t>
            </a:r>
          </a:p>
          <a:p>
            <a:endParaRPr lang="en-US" b="1"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18</a:t>
            </a:fld>
            <a:endParaRPr lang="en-US" dirty="0"/>
          </a:p>
        </p:txBody>
      </p:sp>
    </p:spTree>
    <p:extLst>
      <p:ext uri="{BB962C8B-B14F-4D97-AF65-F5344CB8AC3E}">
        <p14:creationId xmlns:p14="http://schemas.microsoft.com/office/powerpoint/2010/main" val="142462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0200" y="533400"/>
            <a:ext cx="4648200" cy="3486150"/>
          </a:xfrm>
        </p:spPr>
      </p:sp>
      <p:sp>
        <p:nvSpPr>
          <p:cNvPr id="3" name="Notes Placeholder 2"/>
          <p:cNvSpPr>
            <a:spLocks noGrp="1"/>
          </p:cNvSpPr>
          <p:nvPr>
            <p:ph type="body" idx="1"/>
          </p:nvPr>
        </p:nvSpPr>
        <p:spPr/>
        <p:txBody>
          <a:bodyPr/>
          <a:lstStyle/>
          <a:p>
            <a:endParaRPr lang="en-US" dirty="0"/>
          </a:p>
          <a:p>
            <a:r>
              <a:rPr lang="en-US" dirty="0" smtClean="0"/>
              <a:t>When we think of diseases caused by smoking, we most often think of respiratory disease and cancer. But there is an even bigger smoking-related killer.  It is cardiovascular disease.  </a:t>
            </a:r>
          </a:p>
          <a:p>
            <a:endParaRPr lang="en-US" dirty="0"/>
          </a:p>
          <a:p>
            <a:r>
              <a:rPr lang="en-US" b="1" dirty="0" smtClean="0"/>
              <a:t>Cardiovascular </a:t>
            </a:r>
            <a:r>
              <a:rPr lang="en-US" b="1" dirty="0"/>
              <a:t>disease is the single largest cause of all deaths in the United </a:t>
            </a:r>
            <a:r>
              <a:rPr lang="en-US" b="1" dirty="0" smtClean="0"/>
              <a:t>States.  It kills more </a:t>
            </a:r>
            <a:r>
              <a:rPr lang="en-US" b="1" dirty="0"/>
              <a:t>than 800,000 people a year. </a:t>
            </a:r>
            <a:r>
              <a:rPr lang="en-US" b="1" dirty="0" smtClean="0"/>
              <a:t> Smoking </a:t>
            </a:r>
            <a:r>
              <a:rPr lang="en-US" b="1" dirty="0"/>
              <a:t>is a major cause of cardiovascular </a:t>
            </a:r>
            <a:r>
              <a:rPr lang="en-US" b="1" dirty="0" smtClean="0"/>
              <a:t>disease, and </a:t>
            </a:r>
            <a:r>
              <a:rPr lang="en-US" b="1" dirty="0" smtClean="0">
                <a:solidFill>
                  <a:srgbClr val="FFFF00"/>
                </a:solidFill>
              </a:rPr>
              <a:t>causes 240,ooo of the</a:t>
            </a:r>
            <a:r>
              <a:rPr lang="en-US" b="1" dirty="0" smtClean="0"/>
              <a:t>. </a:t>
            </a:r>
            <a:endParaRPr lang="en-US" b="1" dirty="0"/>
          </a:p>
          <a:p>
            <a:endParaRPr lang="en-US" dirty="0"/>
          </a:p>
          <a:p>
            <a:r>
              <a:rPr lang="en-US" dirty="0" smtClean="0"/>
              <a:t>More </a:t>
            </a:r>
            <a:r>
              <a:rPr lang="en-US" dirty="0"/>
              <a:t>than 16 million Americans have heart </a:t>
            </a:r>
            <a:r>
              <a:rPr lang="en-US" dirty="0" smtClean="0"/>
              <a:t>disease.  Almost </a:t>
            </a:r>
            <a:r>
              <a:rPr lang="en-US" dirty="0"/>
              <a:t>8 million already have had a heart attack and 7 million have had a stroke. </a:t>
            </a:r>
            <a:endParaRPr lang="en-US" dirty="0" smtClean="0"/>
          </a:p>
          <a:p>
            <a:r>
              <a:rPr lang="en-US" dirty="0" smtClean="0"/>
              <a:t> </a:t>
            </a:r>
          </a:p>
          <a:p>
            <a:r>
              <a:rPr lang="en-US" dirty="0" smtClean="0"/>
              <a:t>Even exposure to secondhand smoke can cause a heart attack or stroke.  More than 33,000 nonsmokers die every year in the United States from heart disease caused by secondhand smoke.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19</a:t>
            </a:fld>
            <a:endParaRPr lang="en-US" dirty="0"/>
          </a:p>
        </p:txBody>
      </p:sp>
    </p:spTree>
    <p:extLst>
      <p:ext uri="{BB962C8B-B14F-4D97-AF65-F5344CB8AC3E}">
        <p14:creationId xmlns:p14="http://schemas.microsoft.com/office/powerpoint/2010/main" val="2142761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Fifty years </a:t>
            </a:r>
            <a:r>
              <a:rPr lang="en-US" dirty="0"/>
              <a:t>ago Dr. Luther Terry shocked the nation </a:t>
            </a:r>
            <a:r>
              <a:rPr lang="en-US" dirty="0" smtClean="0"/>
              <a:t>when he released the first Surgeon General’s report that linked smoking to </a:t>
            </a:r>
            <a:r>
              <a:rPr lang="en-US" dirty="0"/>
              <a:t>lung cancer </a:t>
            </a:r>
            <a:r>
              <a:rPr lang="en-US" dirty="0" smtClean="0"/>
              <a:t>and heart disease. In January, the 32</a:t>
            </a:r>
            <a:r>
              <a:rPr lang="en-US" baseline="30000" dirty="0" smtClean="0"/>
              <a:t>nd</a:t>
            </a:r>
            <a:r>
              <a:rPr lang="en-US" dirty="0" smtClean="0"/>
              <a:t> Surgeon General’s Report on smoking and health was released. The new report provides more evidence of the serious damage smoking does to the human body. It also commemorates the anniversary of that first report that laid the foundation for today’s programs to reduce the disease and death caused by smoking.</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a:t>
            </a:fld>
            <a:endParaRPr lang="en-US" dirty="0"/>
          </a:p>
        </p:txBody>
      </p:sp>
    </p:spTree>
    <p:extLst>
      <p:ext uri="{BB962C8B-B14F-4D97-AF65-F5344CB8AC3E}">
        <p14:creationId xmlns:p14="http://schemas.microsoft.com/office/powerpoint/2010/main" val="379275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838200"/>
            <a:ext cx="4648200" cy="3486150"/>
          </a:xfrm>
        </p:spPr>
      </p:sp>
      <p:sp>
        <p:nvSpPr>
          <p:cNvPr id="3" name="Notes Placeholder 2"/>
          <p:cNvSpPr>
            <a:spLocks noGrp="1"/>
          </p:cNvSpPr>
          <p:nvPr>
            <p:ph type="body" idx="1"/>
          </p:nvPr>
        </p:nvSpPr>
        <p:spPr/>
        <p:txBody>
          <a:bodyPr/>
          <a:lstStyle/>
          <a:p>
            <a:endParaRPr lang="en-US" dirty="0" smtClean="0"/>
          </a:p>
          <a:p>
            <a:r>
              <a:rPr lang="en-US" dirty="0"/>
              <a:t>Cardiovascular disease includes several </a:t>
            </a:r>
            <a:r>
              <a:rPr lang="en-US" dirty="0" smtClean="0"/>
              <a:t>conditions:</a:t>
            </a:r>
          </a:p>
          <a:p>
            <a:endParaRPr lang="en-US" dirty="0"/>
          </a:p>
          <a:p>
            <a:pPr marL="171450" indent="-171450">
              <a:buFont typeface="Arial" panose="020B0604020202020204" pitchFamily="34" charset="0"/>
              <a:buChar char="•"/>
            </a:pPr>
            <a:r>
              <a:rPr lang="en-US" dirty="0"/>
              <a:t>Coronary heart disease </a:t>
            </a:r>
            <a:r>
              <a:rPr lang="en-US" dirty="0" smtClean="0"/>
              <a:t>and peripheral arterial disease occur when </a:t>
            </a:r>
            <a:r>
              <a:rPr lang="en-US" dirty="0"/>
              <a:t>arteries </a:t>
            </a:r>
            <a:r>
              <a:rPr lang="en-US" dirty="0" smtClean="0"/>
              <a:t>become blocked </a:t>
            </a:r>
            <a:r>
              <a:rPr lang="en-US" dirty="0"/>
              <a:t>or narrow;</a:t>
            </a:r>
          </a:p>
          <a:p>
            <a:pPr marL="171450" indent="-171450">
              <a:buFont typeface="Arial" panose="020B0604020202020204" pitchFamily="34" charset="0"/>
              <a:buChar char="•"/>
            </a:pPr>
            <a:r>
              <a:rPr lang="en-US" dirty="0"/>
              <a:t>Stroke and heart attack occur when normal blood </a:t>
            </a:r>
            <a:r>
              <a:rPr lang="en-US" dirty="0" smtClean="0"/>
              <a:t>flow to the brain or heart is </a:t>
            </a:r>
            <a:r>
              <a:rPr lang="en-US" dirty="0"/>
              <a:t>interrupted;</a:t>
            </a:r>
          </a:p>
          <a:p>
            <a:pPr marL="171450" indent="-171450">
              <a:buFont typeface="Arial" panose="020B0604020202020204" pitchFamily="34" charset="0"/>
              <a:buChar char="•"/>
            </a:pPr>
            <a:r>
              <a:rPr lang="en-US" dirty="0" smtClean="0"/>
              <a:t>High </a:t>
            </a:r>
            <a:r>
              <a:rPr lang="en-US" dirty="0"/>
              <a:t>blood pressure, or hypertension, is when the force of the blood against the artery walls is higher than it should be</a:t>
            </a:r>
            <a:r>
              <a:rPr lang="en-US" dirty="0" smtClean="0"/>
              <a:t>; and </a:t>
            </a:r>
            <a:endParaRPr lang="en-US" dirty="0"/>
          </a:p>
          <a:p>
            <a:pPr marL="171450" indent="-171450">
              <a:buFont typeface="Arial" panose="020B0604020202020204" pitchFamily="34" charset="0"/>
              <a:buChar char="•"/>
            </a:pPr>
            <a:r>
              <a:rPr lang="en-US" dirty="0" smtClean="0"/>
              <a:t>Triple A, or abdominal aortic aneurysm is when a bulge or weak area occurs in the main artery that feeds organs in the abdomen.  </a:t>
            </a:r>
          </a:p>
          <a:p>
            <a:endParaRPr lang="en-US" dirty="0"/>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20</a:t>
            </a:fld>
            <a:endParaRPr lang="en-US" dirty="0"/>
          </a:p>
        </p:txBody>
      </p:sp>
    </p:spTree>
    <p:extLst>
      <p:ext uri="{BB962C8B-B14F-4D97-AF65-F5344CB8AC3E}">
        <p14:creationId xmlns:p14="http://schemas.microsoft.com/office/powerpoint/2010/main" val="4132216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5400" y="685800"/>
            <a:ext cx="4648200" cy="3486150"/>
          </a:xfrm>
        </p:spPr>
      </p:sp>
      <p:sp>
        <p:nvSpPr>
          <p:cNvPr id="3" name="Notes Placeholder 2"/>
          <p:cNvSpPr>
            <a:spLocks noGrp="1"/>
          </p:cNvSpPr>
          <p:nvPr>
            <p:ph type="body" idx="1"/>
          </p:nvPr>
        </p:nvSpPr>
        <p:spPr/>
        <p:txBody>
          <a:bodyPr/>
          <a:lstStyle/>
          <a:p>
            <a:endParaRPr lang="en-US" dirty="0"/>
          </a:p>
          <a:p>
            <a:r>
              <a:rPr lang="en-US" dirty="0"/>
              <a:t>Most of </a:t>
            </a:r>
            <a:r>
              <a:rPr lang="en-US" dirty="0" smtClean="0"/>
              <a:t>the </a:t>
            </a:r>
            <a:r>
              <a:rPr lang="en-US" dirty="0"/>
              <a:t>conditions </a:t>
            </a:r>
            <a:r>
              <a:rPr lang="en-US" dirty="0" smtClean="0"/>
              <a:t>that make up cardiovascular disease are caused </a:t>
            </a:r>
            <a:r>
              <a:rPr lang="en-US" dirty="0"/>
              <a:t>or </a:t>
            </a:r>
            <a:r>
              <a:rPr lang="en-US" dirty="0" smtClean="0"/>
              <a:t>made worse </a:t>
            </a:r>
            <a:r>
              <a:rPr lang="en-US" dirty="0"/>
              <a:t>by smoking. </a:t>
            </a:r>
            <a:endParaRPr lang="en-US" dirty="0" smtClean="0"/>
          </a:p>
          <a:p>
            <a:endParaRPr lang="en-US" dirty="0"/>
          </a:p>
          <a:p>
            <a:r>
              <a:rPr lang="en-US" dirty="0" smtClean="0"/>
              <a:t>Chemicals </a:t>
            </a:r>
            <a:r>
              <a:rPr lang="en-US" dirty="0"/>
              <a:t>in cigarette smoke cause the cells that line blood vessels to swell, and the opening in blood vessels to become more narrow. The longer you smoke, and the more cigarettes you smoke, the more serious the damage. </a:t>
            </a:r>
            <a:endParaRPr lang="en-US" dirty="0" smtClean="0"/>
          </a:p>
          <a:p>
            <a:endParaRPr lang="en-US" dirty="0"/>
          </a:p>
          <a:p>
            <a:r>
              <a:rPr lang="en-US" dirty="0" smtClean="0"/>
              <a:t>But even new smokers, or people who only smoke a few cigarettes a day, are at risk. Autopsy studies have shown that the early signs of cardiovascular disease appear in young adults who began smoking as teenagers. </a:t>
            </a:r>
            <a:endParaRPr lang="en-US" dirty="0"/>
          </a:p>
          <a:p>
            <a:endParaRPr lang="en-US" dirty="0"/>
          </a:p>
          <a:p>
            <a:endParaRPr lang="en-US" dirty="0" smtClean="0"/>
          </a:p>
          <a:p>
            <a:endParaRPr lang="en-US" b="1" dirty="0" smtClean="0"/>
          </a:p>
          <a:p>
            <a:endParaRPr lang="en-US" b="1"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21</a:t>
            </a:fld>
            <a:endParaRPr lang="en-US" dirty="0"/>
          </a:p>
        </p:txBody>
      </p:sp>
    </p:spTree>
    <p:extLst>
      <p:ext uri="{BB962C8B-B14F-4D97-AF65-F5344CB8AC3E}">
        <p14:creationId xmlns:p14="http://schemas.microsoft.com/office/powerpoint/2010/main" val="411357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harm from smoking can begin even earlier than the teen years – it can begin in the womb.</a:t>
            </a:r>
          </a:p>
          <a:p>
            <a:endParaRPr lang="en-US" dirty="0"/>
          </a:p>
          <a:p>
            <a:r>
              <a:rPr lang="en-US" b="1" dirty="0"/>
              <a:t>Pregnant women who smoke endanger their unborn babies, as well as their own health.  </a:t>
            </a:r>
          </a:p>
          <a:p>
            <a:endParaRPr lang="en-US" b="1" dirty="0"/>
          </a:p>
          <a:p>
            <a:r>
              <a:rPr lang="en-US" b="1" dirty="0"/>
              <a:t>Every year more than 400,000 babies born in the United States are exposed to chemicals in cigarette smoke before birth </a:t>
            </a:r>
            <a:r>
              <a:rPr lang="en-US" dirty="0"/>
              <a:t>because their mothers smoke or are exposed to secondhand smoke during pregnancy.  </a:t>
            </a:r>
          </a:p>
          <a:p>
            <a:endParaRPr lang="en-US" dirty="0"/>
          </a:p>
          <a:p>
            <a:r>
              <a:rPr lang="en-US" b="1" dirty="0"/>
              <a:t>Babies whose mothers smoked during pregnancy – and those who are exposed to secondhand smoke after birth – are more likely to die of SIDS, or Sudden Infant Death Syndrome</a:t>
            </a:r>
            <a:r>
              <a:rPr lang="en-US" b="1" dirty="0" smtClean="0"/>
              <a:t>.</a:t>
            </a:r>
          </a:p>
          <a:p>
            <a:endParaRPr lang="en-US" b="1" dirty="0"/>
          </a:p>
          <a:p>
            <a:r>
              <a:rPr lang="en-US" b="1" dirty="0" smtClean="0"/>
              <a:t>Since 1965, 100,000 babies have died of SIDS and other health conditions caused by exposure to chemicals in cigarette smoke.</a:t>
            </a:r>
          </a:p>
          <a:p>
            <a:endParaRPr lang="en-US" b="1" dirty="0"/>
          </a:p>
          <a:p>
            <a:r>
              <a:rPr lang="en-US" dirty="0" smtClean="0"/>
              <a:t>Smoking </a:t>
            </a:r>
            <a:r>
              <a:rPr lang="en-US" dirty="0"/>
              <a:t>during pregnancy can also cause birth defects, including cleft lips and cleft palates – conditions in which the lip or palate fails to form completely.</a:t>
            </a:r>
          </a:p>
          <a:p>
            <a:endParaRPr lang="en-US" dirty="0"/>
          </a:p>
          <a:p>
            <a:r>
              <a:rPr lang="en-US" dirty="0"/>
              <a:t>Both conditions interfere with an infant’s ability to eat properly, and both must be corrected with surgery</a:t>
            </a:r>
            <a:r>
              <a:rPr lang="en-US" dirty="0" smtClean="0"/>
              <a:t>. </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22</a:t>
            </a:fld>
            <a:endParaRPr lang="en-US" dirty="0"/>
          </a:p>
        </p:txBody>
      </p:sp>
    </p:spTree>
    <p:extLst>
      <p:ext uri="{BB962C8B-B14F-4D97-AF65-F5344CB8AC3E}">
        <p14:creationId xmlns:p14="http://schemas.microsoft.com/office/powerpoint/2010/main" val="4025781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a:p>
            <a:r>
              <a:rPr lang="en-US" b="1" dirty="0" smtClean="0"/>
              <a:t>Smoking can cause ectopic pregnancy</a:t>
            </a:r>
            <a:r>
              <a:rPr lang="en-US" dirty="0" smtClean="0"/>
              <a:t>.  This is a condition in which the fertilized egg fails to move into the uterus and instead attaches in the fallopian tube or to other organs outside the womb.  Ectopic pregnancy almost always causes the fetus to die and poses a serious risk to the health of the mother.  </a:t>
            </a:r>
          </a:p>
          <a:p>
            <a:endParaRPr lang="en-US" dirty="0"/>
          </a:p>
          <a:p>
            <a:r>
              <a:rPr lang="en-US" dirty="0" smtClean="0"/>
              <a:t>Also, mothers who smoke during pregnancy are more likely to </a:t>
            </a:r>
            <a:r>
              <a:rPr lang="en-US" b="1" dirty="0" smtClean="0"/>
              <a:t>deliver their babies early</a:t>
            </a:r>
            <a:r>
              <a:rPr lang="en-US" dirty="0" smtClean="0"/>
              <a:t>.  Preterm delivery is a leading cause of death, disability, and disease among newborns. </a:t>
            </a:r>
          </a:p>
          <a:p>
            <a:endParaRPr lang="en-US" dirty="0"/>
          </a:p>
          <a:p>
            <a:r>
              <a:rPr lang="en-US" dirty="0" smtClean="0"/>
              <a:t>Mothers </a:t>
            </a:r>
            <a:r>
              <a:rPr lang="en-US" b="1" dirty="0" smtClean="0"/>
              <a:t>who smoke during pregnancy are also more likely to deliver babies with low birth weight, </a:t>
            </a:r>
            <a:r>
              <a:rPr lang="en-US" dirty="0" smtClean="0"/>
              <a:t>even if the babies are full term.</a:t>
            </a:r>
            <a:r>
              <a:rPr lang="en-US" b="1"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23</a:t>
            </a:fld>
            <a:endParaRPr lang="en-US" dirty="0"/>
          </a:p>
        </p:txBody>
      </p:sp>
    </p:spTree>
    <p:extLst>
      <p:ext uri="{BB962C8B-B14F-4D97-AF65-F5344CB8AC3E}">
        <p14:creationId xmlns:p14="http://schemas.microsoft.com/office/powerpoint/2010/main" val="387577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Of course, it’s not just women who raise the reproductive risk by smoking.  Men can also contribute to the risk.</a:t>
            </a:r>
          </a:p>
          <a:p>
            <a:endParaRPr lang="en-US" dirty="0"/>
          </a:p>
          <a:p>
            <a:r>
              <a:rPr lang="en-US" dirty="0" smtClean="0"/>
              <a:t>In the United States, 18 million men over age 20 suffer from erectile dysfunction, or  ED.  A man with ED can’t have and maintain an erection that is adequate for satisfactory sexual performance, which can affect reproduction.</a:t>
            </a:r>
          </a:p>
          <a:p>
            <a:endParaRPr lang="en-US" dirty="0"/>
          </a:p>
          <a:p>
            <a:r>
              <a:rPr lang="en-US" dirty="0" smtClean="0"/>
              <a:t>Recent evidence concludes that smoking is a cause of ED.  Cigarette smoke alters blood flow necessary for an erection, and smoking interferes with the healthy function of blood vessels in erectile tissue.</a:t>
            </a:r>
          </a:p>
          <a:p>
            <a:endParaRPr lang="en-US" dirty="0"/>
          </a:p>
          <a:p>
            <a:r>
              <a:rPr lang="en-US" dirty="0" smtClean="0"/>
              <a:t>Men also need healthy sperm for fertility.  Smoking damages DNA in sperm, which can lead to infertility or early fetal death.</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24</a:t>
            </a:fld>
            <a:endParaRPr lang="en-US" dirty="0"/>
          </a:p>
        </p:txBody>
      </p:sp>
    </p:spTree>
    <p:extLst>
      <p:ext uri="{BB962C8B-B14F-4D97-AF65-F5344CB8AC3E}">
        <p14:creationId xmlns:p14="http://schemas.microsoft.com/office/powerpoint/2010/main" val="1262078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addition to affecting reproduction, smoking interferes with proper metabolic function in the body. </a:t>
            </a:r>
          </a:p>
          <a:p>
            <a:endParaRPr lang="en-US" dirty="0"/>
          </a:p>
          <a:p>
            <a:r>
              <a:rPr lang="en-US" dirty="0" smtClean="0"/>
              <a:t>Diabetes – a disease that causes blood sugar levels in the body to be too high – is a growing health crisis around the world.  In the United States, more than 25 million adults suffer from diabetes.</a:t>
            </a:r>
          </a:p>
          <a:p>
            <a:endParaRPr lang="en-US" dirty="0"/>
          </a:p>
          <a:p>
            <a:r>
              <a:rPr lang="en-US" dirty="0" smtClean="0"/>
              <a:t>We now know that smoking causes type 2 diabetes, also known as adult-onset diabetes.  Smokers are 30% to 40% more likely to develop type 2 diabetes than nonsmokers.</a:t>
            </a:r>
          </a:p>
          <a:p>
            <a:endParaRPr lang="en-US" dirty="0" smtClean="0"/>
          </a:p>
          <a:p>
            <a:r>
              <a:rPr lang="en-US" dirty="0" smtClean="0"/>
              <a:t>The more cigarettes an individual smokes, the higher the risk for diabetes.</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25</a:t>
            </a:fld>
            <a:endParaRPr lang="en-US" dirty="0"/>
          </a:p>
        </p:txBody>
      </p:sp>
    </p:spTree>
    <p:extLst>
      <p:ext uri="{BB962C8B-B14F-4D97-AF65-F5344CB8AC3E}">
        <p14:creationId xmlns:p14="http://schemas.microsoft.com/office/powerpoint/2010/main" val="113237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a:t>A person with diabetes </a:t>
            </a:r>
            <a:r>
              <a:rPr lang="en-US" dirty="0" smtClean="0"/>
              <a:t>(Type 1 and Type 2) who </a:t>
            </a:r>
            <a:r>
              <a:rPr lang="en-US" dirty="0"/>
              <a:t>smokes is more likely to have trouble regulating insulin and controlling the disease than </a:t>
            </a:r>
            <a:r>
              <a:rPr lang="en-US" dirty="0" smtClean="0"/>
              <a:t> a nonsmoker </a:t>
            </a:r>
            <a:r>
              <a:rPr lang="en-US" dirty="0"/>
              <a:t>with diabetes.</a:t>
            </a:r>
            <a:endParaRPr lang="en-US" dirty="0" smtClean="0"/>
          </a:p>
          <a:p>
            <a:endParaRPr lang="en-US" dirty="0"/>
          </a:p>
          <a:p>
            <a:r>
              <a:rPr lang="en-US" dirty="0" smtClean="0"/>
              <a:t>Diabetes can cause serious health problems, including heart disease, blindness, kidney failure, and nerve and blood vessel damage of the feet and legs, which can lead to amputation.</a:t>
            </a:r>
          </a:p>
          <a:p>
            <a:endParaRPr lang="en-US" dirty="0"/>
          </a:p>
          <a:p>
            <a:r>
              <a:rPr lang="en-US" dirty="0" smtClean="0"/>
              <a:t>Smokers with diabetes are more likely to have all of these conditions than are nonsmokers with diabetes.</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26</a:t>
            </a:fld>
            <a:endParaRPr lang="en-US" dirty="0"/>
          </a:p>
        </p:txBody>
      </p:sp>
    </p:spTree>
    <p:extLst>
      <p:ext uri="{BB962C8B-B14F-4D97-AF65-F5344CB8AC3E}">
        <p14:creationId xmlns:p14="http://schemas.microsoft.com/office/powerpoint/2010/main" val="87709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also learned that smoking causes </a:t>
            </a:r>
            <a:r>
              <a:rPr lang="en-US" b="1" dirty="0"/>
              <a:t>age-related macular degeneration and </a:t>
            </a:r>
            <a:r>
              <a:rPr lang="en-US" b="1" dirty="0" smtClean="0"/>
              <a:t>cataracts, </a:t>
            </a:r>
            <a:r>
              <a:rPr lang="en-US" dirty="0" smtClean="0"/>
              <a:t>both of which are serious eye diseases. They are major causes of blindness in adults.  </a:t>
            </a:r>
          </a:p>
          <a:p>
            <a:endParaRPr lang="en-US" dirty="0" smtClean="0"/>
          </a:p>
          <a:p>
            <a:r>
              <a:rPr lang="en-US" dirty="0" smtClean="0"/>
              <a:t>Chemicals in cigarette smoke restrict blood flow and damage delicate cells in the eye. Cataracts can be corrected with surgery but AMD often leads to permanent blindness.</a:t>
            </a:r>
          </a:p>
          <a:p>
            <a:endParaRPr lang="en-US" dirty="0"/>
          </a:p>
          <a:p>
            <a:endParaRPr lang="en-US" b="1" dirty="0"/>
          </a:p>
        </p:txBody>
      </p:sp>
      <p:sp>
        <p:nvSpPr>
          <p:cNvPr id="4" name="Slide Number Placeholder 3"/>
          <p:cNvSpPr>
            <a:spLocks noGrp="1"/>
          </p:cNvSpPr>
          <p:nvPr>
            <p:ph type="sldNum" sz="quarter" idx="10"/>
          </p:nvPr>
        </p:nvSpPr>
        <p:spPr/>
        <p:txBody>
          <a:bodyPr/>
          <a:lstStyle/>
          <a:p>
            <a:fld id="{D190C7C2-D4A9-4643-8F1B-A5D7FEEF1C5F}" type="slidenum">
              <a:rPr lang="en-US" smtClean="0"/>
              <a:t>27</a:t>
            </a:fld>
            <a:endParaRPr lang="en-US" dirty="0"/>
          </a:p>
        </p:txBody>
      </p:sp>
    </p:spTree>
    <p:extLst>
      <p:ext uri="{BB962C8B-B14F-4D97-AF65-F5344CB8AC3E}">
        <p14:creationId xmlns:p14="http://schemas.microsoft.com/office/powerpoint/2010/main" val="4098567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2000" y="4419600"/>
            <a:ext cx="5607050" cy="4183063"/>
          </a:xfrm>
        </p:spPr>
        <p:txBody>
          <a:bodyPr/>
          <a:lstStyle/>
          <a:p>
            <a:endParaRPr lang="en-US" dirty="0" smtClean="0"/>
          </a:p>
          <a:p>
            <a:r>
              <a:rPr lang="en-US" dirty="0" smtClean="0"/>
              <a:t>The immune system is the body’s way of protecting itself from infection and disease.  </a:t>
            </a:r>
            <a:r>
              <a:rPr lang="en-US" b="1" dirty="0" smtClean="0"/>
              <a:t>Smoking compromises the immune system and can make the body less successful at fighting disease.</a:t>
            </a:r>
          </a:p>
          <a:p>
            <a:endParaRPr lang="en-US" dirty="0" smtClean="0"/>
          </a:p>
          <a:p>
            <a:endParaRPr lang="en-US" dirty="0" smtClean="0"/>
          </a:p>
          <a:p>
            <a:r>
              <a:rPr lang="en-US" dirty="0" smtClean="0"/>
              <a:t>In fact,  </a:t>
            </a:r>
            <a:r>
              <a:rPr lang="en-US" b="1" dirty="0" smtClean="0"/>
              <a:t>smokers generally are much less healthy than nonsmokers.  Their overall health is worse, they need to go to the doctor more often, and they are admitted to the hospital more often. </a:t>
            </a:r>
            <a:r>
              <a:rPr lang="en-US" dirty="0" smtClean="0"/>
              <a:t>Smokers also miss more work than do nonsmokers. This costs American businesses, </a:t>
            </a:r>
            <a:r>
              <a:rPr lang="en-US" b="1" dirty="0" smtClean="0"/>
              <a:t>and</a:t>
            </a:r>
            <a:r>
              <a:rPr lang="en-US" dirty="0" smtClean="0"/>
              <a:t> American workers who smoke, billions of dollars every year. </a:t>
            </a:r>
            <a:endParaRPr lang="en-US" b="1" dirty="0" smtClean="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28</a:t>
            </a:fld>
            <a:endParaRPr lang="en-US" dirty="0"/>
          </a:p>
        </p:txBody>
      </p:sp>
    </p:spTree>
    <p:extLst>
      <p:ext uri="{BB962C8B-B14F-4D97-AF65-F5344CB8AC3E}">
        <p14:creationId xmlns:p14="http://schemas.microsoft.com/office/powerpoint/2010/main" val="335652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5400" y="990600"/>
            <a:ext cx="4648200" cy="3486150"/>
          </a:xfrm>
        </p:spPr>
      </p:sp>
      <p:sp>
        <p:nvSpPr>
          <p:cNvPr id="3" name="Notes Placeholder 2"/>
          <p:cNvSpPr>
            <a:spLocks noGrp="1"/>
          </p:cNvSpPr>
          <p:nvPr>
            <p:ph type="body" idx="1"/>
          </p:nvPr>
        </p:nvSpPr>
        <p:spPr/>
        <p:txBody>
          <a:bodyPr/>
          <a:lstStyle/>
          <a:p>
            <a:endParaRPr lang="en-US" dirty="0" smtClean="0"/>
          </a:p>
          <a:p>
            <a:r>
              <a:rPr lang="en-US" b="1" dirty="0" smtClean="0"/>
              <a:t>Smoking can not only weaken the immune system but also causes autoimmune disorders. </a:t>
            </a:r>
            <a:r>
              <a:rPr lang="en-US" dirty="0" smtClean="0"/>
              <a:t> Autoimmune disorders occur when the immune system attacks the body’s healthy cells.</a:t>
            </a:r>
          </a:p>
          <a:p>
            <a:endParaRPr lang="en-US" dirty="0" smtClean="0"/>
          </a:p>
          <a:p>
            <a:r>
              <a:rPr lang="en-US" dirty="0" smtClean="0"/>
              <a:t>For example, in rheumatoid arthritis, or RA, the immune system attacks the joints and tissue around the joints, causing swelling and pain.  As a result, people with RA have a harder time getting around and doing normal daily activities.</a:t>
            </a:r>
          </a:p>
          <a:p>
            <a:endParaRPr lang="en-US" dirty="0" smtClean="0"/>
          </a:p>
          <a:p>
            <a:r>
              <a:rPr lang="en-US" b="1" dirty="0" smtClean="0"/>
              <a:t>We now know that RA can be caused by smoking, and smoking makes some RA treatments less effective.  More women have RA than men.</a:t>
            </a:r>
          </a:p>
          <a:p>
            <a:endParaRPr lang="en-US" dirty="0" smtClean="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29</a:t>
            </a:fld>
            <a:endParaRPr lang="en-US" dirty="0"/>
          </a:p>
        </p:txBody>
      </p:sp>
    </p:spTree>
    <p:extLst>
      <p:ext uri="{BB962C8B-B14F-4D97-AF65-F5344CB8AC3E}">
        <p14:creationId xmlns:p14="http://schemas.microsoft.com/office/powerpoint/2010/main" val="1869447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Smoking has been called  “the persistent epidemic.” Why?  Because unlike most health epidemics, smoking and the health effects caused by smoking have been part of the American experience since our earliest beginnings as a nation.</a:t>
            </a:r>
          </a:p>
          <a:p>
            <a:endParaRPr lang="en-US" dirty="0"/>
          </a:p>
          <a:p>
            <a:r>
              <a:rPr lang="en-US" dirty="0" smtClean="0"/>
              <a:t>Over time science has shown that people who smoke cigarettes are much more likely to develop – and die from – certain diseases than people who don’t smoke.   And despite Dr. Terry’s warning, more than </a:t>
            </a:r>
            <a:r>
              <a:rPr lang="en-US" b="1" dirty="0"/>
              <a:t>20 million Americans  </a:t>
            </a:r>
            <a:r>
              <a:rPr lang="en-US" dirty="0" smtClean="0"/>
              <a:t>have died from smoking since the that first report in 1964.</a:t>
            </a:r>
          </a:p>
          <a:p>
            <a:endParaRPr lang="en-US" dirty="0"/>
          </a:p>
          <a:p>
            <a:r>
              <a:rPr lang="en-US" dirty="0" smtClean="0"/>
              <a:t>Most of these deaths were of adults with a history of smoking but </a:t>
            </a:r>
            <a:r>
              <a:rPr lang="en-US" b="1" dirty="0" smtClean="0"/>
              <a:t>two and a half million </a:t>
            </a:r>
            <a:r>
              <a:rPr lang="en-US" dirty="0" smtClean="0"/>
              <a:t>were of nonsmokers who died because they breathed air that was polluted by other people’s cigarette smoke.</a:t>
            </a:r>
          </a:p>
          <a:p>
            <a:endParaRPr lang="en-US" dirty="0"/>
          </a:p>
          <a:p>
            <a:r>
              <a:rPr lang="en-US" dirty="0" smtClean="0"/>
              <a:t>More than </a:t>
            </a:r>
            <a:r>
              <a:rPr lang="en-US" b="1" dirty="0" smtClean="0"/>
              <a:t>100,000</a:t>
            </a:r>
            <a:r>
              <a:rPr lang="en-US" dirty="0" smtClean="0"/>
              <a:t> of the smoking-related deaths were of babies who died from Sudden Infant Death Syndrome or other health conditions caused by parental smoking, particularly by the mother.</a:t>
            </a:r>
          </a:p>
          <a:p>
            <a:endParaRPr lang="en-US" dirty="0" smtClean="0"/>
          </a:p>
          <a:p>
            <a:r>
              <a:rPr lang="en-US" dirty="0"/>
              <a:t>D</a:t>
            </a:r>
            <a:r>
              <a:rPr lang="en-US" dirty="0" smtClean="0"/>
              <a:t>espite these sad and sobering numbers, smoking is still the leading cause of preventable disease and death in the nation.</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a:t>
            </a:fld>
            <a:endParaRPr lang="en-US" dirty="0"/>
          </a:p>
        </p:txBody>
      </p:sp>
    </p:spTree>
    <p:extLst>
      <p:ext uri="{BB962C8B-B14F-4D97-AF65-F5344CB8AC3E}">
        <p14:creationId xmlns:p14="http://schemas.microsoft.com/office/powerpoint/2010/main" val="1214918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With all the serious health effects it causes, it is no wonder that smoking has been the number-one cause of preventable disease </a:t>
            </a:r>
            <a:r>
              <a:rPr lang="en-US" dirty="0"/>
              <a:t>and </a:t>
            </a:r>
            <a:r>
              <a:rPr lang="en-US" dirty="0" smtClean="0"/>
              <a:t>death </a:t>
            </a:r>
            <a:r>
              <a:rPr lang="en-US" dirty="0"/>
              <a:t>in </a:t>
            </a:r>
            <a:r>
              <a:rPr lang="en-US" dirty="0" smtClean="0"/>
              <a:t>this country for decades.  Although we have cut smoking rates in half since 1964, the current rate of progress is not good enough. </a:t>
            </a:r>
          </a:p>
          <a:p>
            <a:endParaRPr lang="en-US" dirty="0"/>
          </a:p>
          <a:p>
            <a:pPr marL="171450" indent="-171450">
              <a:buFont typeface="Arial" panose="020B0604020202020204" pitchFamily="34" charset="0"/>
              <a:buChar char="•"/>
            </a:pPr>
            <a:r>
              <a:rPr lang="en-US" dirty="0" smtClean="0"/>
              <a:t>Smoking </a:t>
            </a:r>
            <a:r>
              <a:rPr lang="en-US" dirty="0"/>
              <a:t>still claims nearly 500,000 lives each year </a:t>
            </a:r>
            <a:r>
              <a:rPr lang="en-US" dirty="0" smtClean="0"/>
              <a:t>in this country.  </a:t>
            </a:r>
          </a:p>
          <a:p>
            <a:endParaRPr lang="en-US" dirty="0"/>
          </a:p>
          <a:p>
            <a:pPr marL="171450" indent="-171450">
              <a:buFont typeface="Arial" panose="020B0604020202020204" pitchFamily="34" charset="0"/>
              <a:buChar char="•"/>
            </a:pPr>
            <a:r>
              <a:rPr lang="en-US" dirty="0" smtClean="0"/>
              <a:t>More than 16 million people already have at least one disease from smoking.  </a:t>
            </a:r>
          </a:p>
          <a:p>
            <a:endParaRPr lang="en-US" dirty="0"/>
          </a:p>
          <a:p>
            <a:pPr marL="171450" indent="-171450">
              <a:buFont typeface="Arial" panose="020B0604020202020204" pitchFamily="34" charset="0"/>
              <a:buChar char="•"/>
            </a:pPr>
            <a:r>
              <a:rPr lang="en-US" dirty="0" smtClean="0"/>
              <a:t>At least 88 million Americans continue to be exposed to the dangerous chemicals in secondhand smoke</a:t>
            </a:r>
            <a:r>
              <a:rPr lang="en-US" dirty="0"/>
              <a:t>. </a:t>
            </a:r>
            <a:r>
              <a:rPr lang="en-US" dirty="0" smtClean="0"/>
              <a:t> </a:t>
            </a:r>
          </a:p>
          <a:p>
            <a:endParaRPr lang="en-US" dirty="0"/>
          </a:p>
          <a:p>
            <a:r>
              <a:rPr lang="en-US" dirty="0" smtClean="0"/>
              <a:t>While smokeless tobacco is also dangerous to health, the </a:t>
            </a:r>
            <a:r>
              <a:rPr lang="en-US" dirty="0"/>
              <a:t>death and disease </a:t>
            </a:r>
            <a:r>
              <a:rPr lang="en-US" dirty="0" smtClean="0"/>
              <a:t>from </a:t>
            </a:r>
            <a:r>
              <a:rPr lang="en-US" dirty="0"/>
              <a:t>tobacco </a:t>
            </a:r>
            <a:r>
              <a:rPr lang="en-US" dirty="0" smtClean="0"/>
              <a:t>use that continues to plague this nation is </a:t>
            </a:r>
            <a:r>
              <a:rPr lang="en-US" b="1" dirty="0"/>
              <a:t>overwhelmingly caused by cigarettes and other burned tobacco products</a:t>
            </a:r>
            <a:r>
              <a:rPr lang="en-US" dirty="0"/>
              <a:t>.</a:t>
            </a:r>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30</a:t>
            </a:fld>
            <a:endParaRPr lang="en-US" dirty="0"/>
          </a:p>
        </p:txBody>
      </p:sp>
    </p:spTree>
    <p:extLst>
      <p:ext uri="{BB962C8B-B14F-4D97-AF65-F5344CB8AC3E}">
        <p14:creationId xmlns:p14="http://schemas.microsoft.com/office/powerpoint/2010/main" val="78753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half century, lower smoking rates have saved about 8 million lives in this country. During that time, average life expectancy has increased by about 10 years, and a third of that increase is because of changes in tobacco use.</a:t>
            </a:r>
          </a:p>
          <a:p>
            <a:endParaRPr lang="en-US" dirty="0"/>
          </a:p>
          <a:p>
            <a:r>
              <a:rPr lang="en-US" dirty="0" smtClean="0"/>
              <a:t>In 1964, 43% of American adults were smokers. Today, that figure has dropped to 18%.</a:t>
            </a:r>
          </a:p>
          <a:p>
            <a:endParaRPr lang="en-US" dirty="0"/>
          </a:p>
          <a:p>
            <a:r>
              <a:rPr lang="en-US" dirty="0" smtClean="0"/>
              <a:t>Smoking rates among youth have also dropped by more than half.</a:t>
            </a:r>
            <a:endParaRPr lang="en-US" dirty="0"/>
          </a:p>
          <a:p>
            <a:endParaRPr lang="en-US" dirty="0"/>
          </a:p>
          <a:p>
            <a:r>
              <a:rPr lang="en-US" dirty="0" smtClean="0"/>
              <a:t>But fifty years after that first Surgeon General’s report, 18% of Americans still smoke.  That’s 45 million adults and youth.</a:t>
            </a:r>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31</a:t>
            </a:fld>
            <a:endParaRPr lang="en-US" dirty="0"/>
          </a:p>
        </p:txBody>
      </p:sp>
    </p:spTree>
    <p:extLst>
      <p:ext uri="{BB962C8B-B14F-4D97-AF65-F5344CB8AC3E}">
        <p14:creationId xmlns:p14="http://schemas.microsoft.com/office/powerpoint/2010/main" val="3602028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good news is that we know what to do. We have the tools at our disposal.  They are the same ones that have worked so well for us these past 50 years and some new and refined ones as well</a:t>
            </a:r>
            <a:r>
              <a:rPr lang="en-US" dirty="0"/>
              <a:t>. </a:t>
            </a:r>
            <a:r>
              <a:rPr lang="en-US" dirty="0" smtClean="0"/>
              <a:t> CDC’s </a:t>
            </a:r>
            <a:r>
              <a:rPr lang="en-US" dirty="0"/>
              <a:t>Best Practices provides in-depth information on proven strategies that reduce tobacco use. </a:t>
            </a:r>
            <a:endParaRPr lang="en-US" dirty="0" smtClean="0"/>
          </a:p>
          <a:p>
            <a:endParaRPr lang="en-US" dirty="0" smtClean="0"/>
          </a:p>
          <a:p>
            <a:r>
              <a:rPr lang="en-US" dirty="0" smtClean="0"/>
              <a:t>Smokers who want to quit should have easy access to affordable smoking cessation treatments. At a minimum, everyone has access to free counseling and support through the </a:t>
            </a:r>
            <a:r>
              <a:rPr lang="en-US" dirty="0" err="1" smtClean="0"/>
              <a:t>quitline</a:t>
            </a:r>
            <a:r>
              <a:rPr lang="en-US" dirty="0" smtClean="0"/>
              <a:t> service at 1-800-QUIT-NOW.</a:t>
            </a:r>
          </a:p>
          <a:p>
            <a:endParaRPr lang="en-US" dirty="0"/>
          </a:p>
          <a:p>
            <a:r>
              <a:rPr lang="en-US" dirty="0" smtClean="0"/>
              <a:t>We need to expand the number of states and communities with comprehensive </a:t>
            </a:r>
            <a:r>
              <a:rPr lang="en-US" dirty="0" err="1" smtClean="0"/>
              <a:t>smokefree</a:t>
            </a:r>
            <a:r>
              <a:rPr lang="en-US" dirty="0" smtClean="0"/>
              <a:t> policies in public places. They protect nonsmokers and make smoking the exception, not the norm.</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32</a:t>
            </a:fld>
            <a:endParaRPr lang="en-US" dirty="0"/>
          </a:p>
        </p:txBody>
      </p:sp>
    </p:spTree>
    <p:extLst>
      <p:ext uri="{BB962C8B-B14F-4D97-AF65-F5344CB8AC3E}">
        <p14:creationId xmlns:p14="http://schemas.microsoft.com/office/powerpoint/2010/main" val="1761006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Prevention is critical, and we need to continue focusing on keeping young people from starting to smoke in the first place. We cannot end the epidemic as long as there is a continuing pipeline of new smokers.</a:t>
            </a:r>
          </a:p>
          <a:p>
            <a:endParaRPr lang="en-US" dirty="0"/>
          </a:p>
          <a:p>
            <a:r>
              <a:rPr lang="en-US" dirty="0" smtClean="0"/>
              <a:t>But we also cannot ignore the 42 million American adults who still smoke. The vast majority of them want to quit and we need to help them do that. </a:t>
            </a:r>
            <a:endParaRPr lang="en-US" dirty="0"/>
          </a:p>
          <a:p>
            <a:endParaRPr lang="en-US" dirty="0" smtClean="0"/>
          </a:p>
          <a:p>
            <a:r>
              <a:rPr lang="en-US" dirty="0" smtClean="0"/>
              <a:t>Because quitting is hard, and usually takes several serious attempts, some smokers think they can’t quit. But that’s not true. Half of this country’s smokers have already quit and success rates are higher today than ever. </a:t>
            </a:r>
          </a:p>
          <a:p>
            <a:endParaRPr lang="en-US" dirty="0"/>
          </a:p>
          <a:p>
            <a:r>
              <a:rPr lang="en-US" dirty="0" smtClean="0"/>
              <a:t>Increasing insurance coverage of cessation treatment will help – and engaging the medical community to encourage patients to quit will also help.</a:t>
            </a:r>
          </a:p>
          <a:p>
            <a:endParaRPr lang="en-US" dirty="0"/>
          </a:p>
          <a:p>
            <a:r>
              <a:rPr lang="en-US" dirty="0" smtClean="0"/>
              <a:t>The bottom line – we need to make it as easy to get affordable cessation treatment as it is to buy a pack of cigarettes. </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33</a:t>
            </a:fld>
            <a:endParaRPr lang="en-US" dirty="0"/>
          </a:p>
        </p:txBody>
      </p:sp>
    </p:spTree>
    <p:extLst>
      <p:ext uri="{BB962C8B-B14F-4D97-AF65-F5344CB8AC3E}">
        <p14:creationId xmlns:p14="http://schemas.microsoft.com/office/powerpoint/2010/main" val="2372140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need to raise prices on cigarettes. Many countries and some U.S. cities have successfully raised prices to ten dollars a pack. Higher prices are very effective at discouraging young people from starting in the first place. High prices also encourage adult smokers to quit.</a:t>
            </a:r>
          </a:p>
          <a:p>
            <a:endParaRPr lang="en-US" dirty="0"/>
          </a:p>
          <a:p>
            <a:r>
              <a:rPr lang="en-US" dirty="0" smtClean="0"/>
              <a:t>We need to continue high-impact media campaigns that talk bluntly about the dangers of smoking and that tell people about resources to help them quit.</a:t>
            </a:r>
          </a:p>
          <a:p>
            <a:endParaRPr lang="en-US" dirty="0"/>
          </a:p>
          <a:p>
            <a:r>
              <a:rPr lang="en-US" dirty="0" smtClean="0"/>
              <a:t>We need more state and community programs that integrate tobacco control into medical, retail, education, and public health environments. These programs reach  people who might not otherwise be exposed to tobacco control efforts.</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34</a:t>
            </a:fld>
            <a:endParaRPr lang="en-US" dirty="0"/>
          </a:p>
        </p:txBody>
      </p:sp>
    </p:spTree>
    <p:extLst>
      <p:ext uri="{BB962C8B-B14F-4D97-AF65-F5344CB8AC3E}">
        <p14:creationId xmlns:p14="http://schemas.microsoft.com/office/powerpoint/2010/main" val="132050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Although our progress over the past 50 years has been nothing short of astounding, there is still an urgency about our work.  Millions of children and adults addicted to tobacco products need help in getting free of this problem and to live healthier lives.</a:t>
            </a:r>
          </a:p>
          <a:p>
            <a:endParaRPr lang="en-US" dirty="0" smtClean="0"/>
          </a:p>
          <a:p>
            <a:r>
              <a:rPr lang="en-US" dirty="0" smtClean="0"/>
              <a:t>The time is NOW to begin a tobacco-free future for our citizens.</a:t>
            </a:r>
          </a:p>
          <a:p>
            <a:endParaRPr lang="en-US" dirty="0"/>
          </a:p>
          <a:p>
            <a:r>
              <a:rPr lang="en-US" dirty="0" smtClean="0"/>
              <a:t>We can break the cycle of sickness, disability and death caused by smoking.</a:t>
            </a:r>
          </a:p>
          <a:p>
            <a:endParaRPr lang="en-US" dirty="0"/>
          </a:p>
          <a:p>
            <a:r>
              <a:rPr lang="en-US" dirty="0" smtClean="0"/>
              <a:t>We can save billions of dollars and millions of lives in the coming decades – and prevent early death for 5.6 million of today’s children. </a:t>
            </a:r>
            <a:endParaRPr lang="en-US" dirty="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35</a:t>
            </a:fld>
            <a:endParaRPr lang="en-US" dirty="0"/>
          </a:p>
        </p:txBody>
      </p:sp>
    </p:spTree>
    <p:extLst>
      <p:ext uri="{BB962C8B-B14F-4D97-AF65-F5344CB8AC3E}">
        <p14:creationId xmlns:p14="http://schemas.microsoft.com/office/powerpoint/2010/main" val="2973758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90C7C2-D4A9-4643-8F1B-A5D7FEEF1C5F}" type="slidenum">
              <a:rPr lang="en-US" smtClean="0"/>
              <a:t>36</a:t>
            </a:fld>
            <a:endParaRPr lang="en-US" dirty="0"/>
          </a:p>
        </p:txBody>
      </p:sp>
    </p:spTree>
    <p:extLst>
      <p:ext uri="{BB962C8B-B14F-4D97-AF65-F5344CB8AC3E}">
        <p14:creationId xmlns:p14="http://schemas.microsoft.com/office/powerpoint/2010/main" val="2756118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90C7C2-D4A9-4643-8F1B-A5D7FEEF1C5F}" type="slidenum">
              <a:rPr lang="en-US" smtClean="0"/>
              <a:t>37</a:t>
            </a:fld>
            <a:endParaRPr lang="en-US" dirty="0"/>
          </a:p>
        </p:txBody>
      </p:sp>
    </p:spTree>
    <p:extLst>
      <p:ext uri="{BB962C8B-B14F-4D97-AF65-F5344CB8AC3E}">
        <p14:creationId xmlns:p14="http://schemas.microsoft.com/office/powerpoint/2010/main" val="252313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tobacco industry is </a:t>
            </a:r>
            <a:r>
              <a:rPr lang="en-US" dirty="0" smtClean="0">
                <a:solidFill>
                  <a:srgbClr val="FFFF00"/>
                </a:solidFill>
              </a:rPr>
              <a:t>largely to blame </a:t>
            </a:r>
            <a:r>
              <a:rPr lang="en-US" dirty="0" smtClean="0"/>
              <a:t>for those 20 million deaths. Tobacco companies have spent billions of dollars refining and marketing the cigarette. As a result, cigarettes have become more deadly and more addictive over these past 50 years.</a:t>
            </a:r>
          </a:p>
          <a:p>
            <a:endParaRPr lang="en-US" dirty="0"/>
          </a:p>
          <a:p>
            <a:r>
              <a:rPr lang="en-US" dirty="0" smtClean="0"/>
              <a:t>The danger of smoking comes from inhaling chemical compounds, some in the tobacco and some that are created when tobacco is burned.  The process used to make modern cigarettes includes the use of many harmful chemicals</a:t>
            </a:r>
            <a:r>
              <a:rPr lang="en-US" b="1" dirty="0" smtClean="0"/>
              <a:t>.  </a:t>
            </a:r>
          </a:p>
          <a:p>
            <a:endParaRPr lang="en-US" b="1" dirty="0"/>
          </a:p>
          <a:p>
            <a:r>
              <a:rPr lang="en-US" b="1" dirty="0" smtClean="0"/>
              <a:t>In all, scientists have identified more than 7,000 chemicals and chemical compounds in tobacco smoke.  At least 70 of them are known to cause cancer. </a:t>
            </a:r>
          </a:p>
          <a:p>
            <a:endParaRPr lang="en-US" b="1" dirty="0"/>
          </a:p>
          <a:p>
            <a:r>
              <a:rPr lang="en-US" dirty="0" smtClean="0"/>
              <a:t>Some of those chemicals speed and enhance the absorption of nicotine – which is the primary agent in tobacco that causes addiction. </a:t>
            </a:r>
          </a:p>
          <a:p>
            <a:endParaRPr lang="en-US" b="1" dirty="0"/>
          </a:p>
          <a:p>
            <a:r>
              <a:rPr lang="en-US" b="1" dirty="0" smtClean="0"/>
              <a:t> </a:t>
            </a:r>
            <a:endParaRPr lang="en-US" b="1" dirty="0"/>
          </a:p>
        </p:txBody>
      </p:sp>
      <p:sp>
        <p:nvSpPr>
          <p:cNvPr id="4" name="Slide Number Placeholder 3"/>
          <p:cNvSpPr>
            <a:spLocks noGrp="1"/>
          </p:cNvSpPr>
          <p:nvPr>
            <p:ph type="sldNum" sz="quarter" idx="10"/>
          </p:nvPr>
        </p:nvSpPr>
        <p:spPr/>
        <p:txBody>
          <a:bodyPr/>
          <a:lstStyle/>
          <a:p>
            <a:fld id="{D190C7C2-D4A9-4643-8F1B-A5D7FEEF1C5F}" type="slidenum">
              <a:rPr lang="en-US" smtClean="0"/>
              <a:t>4</a:t>
            </a:fld>
            <a:endParaRPr lang="en-US" dirty="0"/>
          </a:p>
        </p:txBody>
      </p:sp>
    </p:spTree>
    <p:extLst>
      <p:ext uri="{BB962C8B-B14F-4D97-AF65-F5344CB8AC3E}">
        <p14:creationId xmlns:p14="http://schemas.microsoft.com/office/powerpoint/2010/main" val="234259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reason cigarette smoking is so deadly is that it </a:t>
            </a:r>
            <a:r>
              <a:rPr lang="en-US" b="1" dirty="0" smtClean="0"/>
              <a:t>causes disease in nearly every organ of the body.  </a:t>
            </a:r>
          </a:p>
          <a:p>
            <a:endParaRPr lang="en-US" dirty="0"/>
          </a:p>
          <a:p>
            <a:r>
              <a:rPr lang="en-US" dirty="0" smtClean="0"/>
              <a:t>Being around an active smoker also presents a significant health risk to those who do not smoke.  Why? </a:t>
            </a:r>
            <a:r>
              <a:rPr lang="en-US" b="1" dirty="0" smtClean="0"/>
              <a:t>Secondhand smoke contains the same toxins that active smokers inhale and it </a:t>
            </a:r>
            <a:r>
              <a:rPr lang="en-US" b="1" smtClean="0"/>
              <a:t>kills more</a:t>
            </a:r>
            <a:r>
              <a:rPr lang="en-US" b="1" baseline="0" smtClean="0"/>
              <a:t> </a:t>
            </a:r>
            <a:r>
              <a:rPr lang="en-US" b="1" smtClean="0"/>
              <a:t>than 41</a:t>
            </a:r>
            <a:r>
              <a:rPr lang="en-US" b="1" baseline="0" smtClean="0"/>
              <a:t> </a:t>
            </a:r>
            <a:r>
              <a:rPr lang="en-US" b="1" smtClean="0"/>
              <a:t>thousand </a:t>
            </a:r>
            <a:r>
              <a:rPr lang="en-US" b="1" dirty="0" smtClean="0"/>
              <a:t>nonsmokers a year in this country.</a:t>
            </a:r>
          </a:p>
          <a:p>
            <a:endParaRPr lang="en-US" b="1" dirty="0"/>
          </a:p>
          <a:p>
            <a:r>
              <a:rPr lang="en-US" dirty="0" smtClean="0"/>
              <a:t>The science in 50 years of Surgeon General’s Reports has also removed notion that there might be such a thing as a “safe” cigarette.  All cigarettes are harmful, and any exposure to tobacco smoke can cause both immediate and long-term damage to the body.  </a:t>
            </a:r>
            <a:r>
              <a:rPr lang="en-US" b="1" dirty="0" smtClean="0"/>
              <a:t>Bottom line: There is no safe level of exposure to tobacco smoke, and there is no safe cigarette! </a:t>
            </a:r>
          </a:p>
          <a:p>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5</a:t>
            </a:fld>
            <a:endParaRPr lang="en-US" dirty="0"/>
          </a:p>
        </p:txBody>
      </p:sp>
    </p:spTree>
    <p:extLst>
      <p:ext uri="{BB962C8B-B14F-4D97-AF65-F5344CB8AC3E}">
        <p14:creationId xmlns:p14="http://schemas.microsoft.com/office/powerpoint/2010/main" val="922264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914400"/>
            <a:ext cx="4648200" cy="3486150"/>
          </a:xfrm>
        </p:spPr>
      </p:sp>
      <p:sp>
        <p:nvSpPr>
          <p:cNvPr id="3" name="Notes Placeholder 2"/>
          <p:cNvSpPr>
            <a:spLocks noGrp="1"/>
          </p:cNvSpPr>
          <p:nvPr>
            <p:ph type="body" idx="1"/>
          </p:nvPr>
        </p:nvSpPr>
        <p:spPr>
          <a:xfrm>
            <a:off x="762000" y="4419600"/>
            <a:ext cx="5607050" cy="4183063"/>
          </a:xfrm>
        </p:spPr>
        <p:txBody>
          <a:bodyPr/>
          <a:lstStyle/>
          <a:p>
            <a:endParaRPr lang="en-US" dirty="0" smtClean="0"/>
          </a:p>
          <a:p>
            <a:endParaRPr lang="en-US" dirty="0"/>
          </a:p>
          <a:p>
            <a:r>
              <a:rPr lang="en-US" dirty="0" smtClean="0"/>
              <a:t>One </a:t>
            </a:r>
            <a:r>
              <a:rPr lang="en-US" dirty="0"/>
              <a:t>look at </a:t>
            </a:r>
            <a:r>
              <a:rPr lang="en-US" dirty="0" smtClean="0"/>
              <a:t>more </a:t>
            </a:r>
            <a:r>
              <a:rPr lang="en-US" dirty="0"/>
              <a:t>recent </a:t>
            </a:r>
            <a:r>
              <a:rPr lang="en-US" dirty="0" smtClean="0"/>
              <a:t>data makes the case even more clearly:</a:t>
            </a:r>
          </a:p>
          <a:p>
            <a:endParaRPr lang="en-US" dirty="0"/>
          </a:p>
          <a:p>
            <a:pPr marL="171450" indent="-171450">
              <a:buFont typeface="Arial"/>
              <a:buChar char="•"/>
            </a:pPr>
            <a:r>
              <a:rPr lang="en-US" dirty="0" smtClean="0"/>
              <a:t>Between 2010 and 2014, smoking was responsible for approximately </a:t>
            </a:r>
            <a:r>
              <a:rPr lang="en-US" b="1" dirty="0" smtClean="0"/>
              <a:t>480,000 premature deaths </a:t>
            </a:r>
            <a:r>
              <a:rPr lang="en-US" b="1" dirty="0"/>
              <a:t>every </a:t>
            </a:r>
            <a:r>
              <a:rPr lang="en-US" b="1" dirty="0" smtClean="0"/>
              <a:t>year among Americans 35 years of age and older.</a:t>
            </a:r>
          </a:p>
          <a:p>
            <a:endParaRPr lang="en-US" dirty="0"/>
          </a:p>
          <a:p>
            <a:pPr marL="171450" indent="-171450">
              <a:buFont typeface="Arial"/>
              <a:buChar char="•"/>
            </a:pPr>
            <a:r>
              <a:rPr lang="en-US" dirty="0" smtClean="0"/>
              <a:t>Smoking was responsible for nearly </a:t>
            </a:r>
            <a:r>
              <a:rPr lang="en-US" b="1" dirty="0" smtClean="0"/>
              <a:t>90% of all lung cancer deaths; for 61 % of all pulmonary deaths and for 32% of all coronary deaths </a:t>
            </a:r>
            <a:r>
              <a:rPr lang="en-US" dirty="0" smtClean="0"/>
              <a:t>in this country.</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6</a:t>
            </a:fld>
            <a:endParaRPr lang="en-US" dirty="0"/>
          </a:p>
        </p:txBody>
      </p:sp>
    </p:spTree>
    <p:extLst>
      <p:ext uri="{BB962C8B-B14F-4D97-AF65-F5344CB8AC3E}">
        <p14:creationId xmlns:p14="http://schemas.microsoft.com/office/powerpoint/2010/main" val="199054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5400" y="685800"/>
            <a:ext cx="4648200" cy="3486150"/>
          </a:xfrm>
        </p:spPr>
      </p:sp>
      <p:sp>
        <p:nvSpPr>
          <p:cNvPr id="3" name="Notes Placeholder 2"/>
          <p:cNvSpPr>
            <a:spLocks noGrp="1"/>
          </p:cNvSpPr>
          <p:nvPr>
            <p:ph type="body" idx="1"/>
          </p:nvPr>
        </p:nvSpPr>
        <p:spPr/>
        <p:txBody>
          <a:bodyPr/>
          <a:lstStyle/>
          <a:p>
            <a:endParaRPr lang="en-US" dirty="0" smtClean="0"/>
          </a:p>
          <a:p>
            <a:r>
              <a:rPr lang="en-US" dirty="0" smtClean="0"/>
              <a:t>Adults are not the only people who suffer because of smoking.  </a:t>
            </a:r>
            <a:r>
              <a:rPr lang="en-US" b="1" dirty="0" smtClean="0"/>
              <a:t>Today, about half of all the children between 3 and 18 years old in this country are exposed to cigarette smoke regularly, </a:t>
            </a:r>
            <a:r>
              <a:rPr lang="en-US" dirty="0" smtClean="0"/>
              <a:t>either at home or in places that still allow smoking.</a:t>
            </a:r>
          </a:p>
          <a:p>
            <a:endParaRPr lang="en-US" dirty="0"/>
          </a:p>
          <a:p>
            <a:r>
              <a:rPr lang="en-US" dirty="0" smtClean="0"/>
              <a:t>For decades the tobacco industry has been encouraging children to start smoking by promoting images that make smoking look appealing.  Even though the tobacco settlement eliminated promotions and sponsorship of events frequented by children, smoking images are still highly visible in our society.  They are found in movies and on TV, in video games, online, in retail advertising and in venues designed for young adults.</a:t>
            </a:r>
          </a:p>
          <a:p>
            <a:endParaRPr lang="en-US" dirty="0"/>
          </a:p>
          <a:p>
            <a:r>
              <a:rPr lang="en-US" dirty="0" smtClean="0"/>
              <a:t>Because of tobacco industry marketing and other influences</a:t>
            </a:r>
            <a:r>
              <a:rPr lang="en-US" b="1" dirty="0" smtClean="0"/>
              <a:t>, more than 3,200 children under18 smoke their first cigarette every day.  And another 2,100 youth and young adults go from occasional smoking to daily smoking.  This is a very important target zone for the tobacco industry. In fact, nearly 9 out of 10 smokers start before the age of 18 – and 20 percent of those smoked their first cigarette before age 13.</a:t>
            </a:r>
          </a:p>
          <a:p>
            <a:endParaRPr lang="en-US" b="1" dirty="0"/>
          </a:p>
          <a:p>
            <a:r>
              <a:rPr lang="en-US" dirty="0" smtClean="0"/>
              <a:t>And there is another reason why the industry wants to make children and young people their prime target:  young people can become addicted more quickly than adults.  If they have not started smoking by age 26, there is almost no chance they ever will.</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7</a:t>
            </a:fld>
            <a:endParaRPr lang="en-US" dirty="0"/>
          </a:p>
        </p:txBody>
      </p:sp>
    </p:spTree>
    <p:extLst>
      <p:ext uri="{BB962C8B-B14F-4D97-AF65-F5344CB8AC3E}">
        <p14:creationId xmlns:p14="http://schemas.microsoft.com/office/powerpoint/2010/main" val="166774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new Surgeon General’s Report finds that the tobacco industry has used aggressive and deceitful marketing strategies to sell their products. Tobacco companies continue trying to reach youth with new products and appealing images. And they have a history of misleading the public about the dangers of smoking. </a:t>
            </a:r>
          </a:p>
          <a:p>
            <a:endParaRPr lang="en-US" dirty="0"/>
          </a:p>
          <a:p>
            <a:r>
              <a:rPr lang="en-US" dirty="0" smtClean="0"/>
              <a:t>Every smoker who dies early is replaced by two new, young smokers.  </a:t>
            </a:r>
          </a:p>
          <a:p>
            <a:endParaRPr lang="en-US" dirty="0"/>
          </a:p>
          <a:p>
            <a:r>
              <a:rPr lang="en-US" dirty="0" smtClean="0"/>
              <a:t>And here is what that means for those young people:  If current risk holds, one of those two will also die early from smoking.</a:t>
            </a:r>
            <a:endParaRPr lang="en-US" dirty="0"/>
          </a:p>
        </p:txBody>
      </p:sp>
      <p:sp>
        <p:nvSpPr>
          <p:cNvPr id="4" name="Slide Number Placeholder 3"/>
          <p:cNvSpPr>
            <a:spLocks noGrp="1"/>
          </p:cNvSpPr>
          <p:nvPr>
            <p:ph type="sldNum" sz="quarter" idx="10"/>
          </p:nvPr>
        </p:nvSpPr>
        <p:spPr/>
        <p:txBody>
          <a:bodyPr/>
          <a:lstStyle/>
          <a:p>
            <a:fld id="{D190C7C2-D4A9-4643-8F1B-A5D7FEEF1C5F}" type="slidenum">
              <a:rPr lang="en-US" smtClean="0"/>
              <a:t>8</a:t>
            </a:fld>
            <a:endParaRPr lang="en-US" dirty="0"/>
          </a:p>
        </p:txBody>
      </p:sp>
    </p:spTree>
    <p:extLst>
      <p:ext uri="{BB962C8B-B14F-4D97-AF65-F5344CB8AC3E}">
        <p14:creationId xmlns:p14="http://schemas.microsoft.com/office/powerpoint/2010/main" val="2821928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1" dirty="0" smtClean="0"/>
          </a:p>
          <a:p>
            <a:r>
              <a:rPr lang="en-US" dirty="0" smtClean="0"/>
              <a:t>Lets look at those two children from a broader perspective.  </a:t>
            </a:r>
            <a:r>
              <a:rPr lang="en-US" b="1" dirty="0" smtClean="0"/>
              <a:t>What this means is that 5.6 million children alive today will ultimately die early from smoking if we do not do more to reduce current smoking rates.</a:t>
            </a:r>
          </a:p>
          <a:p>
            <a:endParaRPr lang="en-US" dirty="0"/>
          </a:p>
          <a:p>
            <a:r>
              <a:rPr lang="en-US" dirty="0" smtClean="0"/>
              <a:t>In everyday terms: that’s equal to 1 child out of every 13 alive in the U.S. today; or, 2 of the 26 children in the average 3</a:t>
            </a:r>
            <a:r>
              <a:rPr lang="en-US" baseline="30000" dirty="0" smtClean="0"/>
              <a:t>rd</a:t>
            </a:r>
            <a:r>
              <a:rPr lang="en-US" dirty="0" smtClean="0"/>
              <a:t> grade classroom; or 4 out of the 50 riders on the average school bus.</a:t>
            </a:r>
          </a:p>
          <a:p>
            <a:endParaRPr lang="en-US" dirty="0"/>
          </a:p>
          <a:p>
            <a:r>
              <a:rPr lang="en-US" dirty="0" smtClean="0"/>
              <a:t>For any other consumer product, these would be intolerable odds for our children.  But that is the reality of what our young people are facing if we don’t end this preventable epidemic.</a:t>
            </a:r>
          </a:p>
          <a:p>
            <a:endParaRPr lang="en-US" b="1" dirty="0"/>
          </a:p>
          <a:p>
            <a:endParaRPr lang="en-US" b="1" dirty="0"/>
          </a:p>
        </p:txBody>
      </p:sp>
      <p:sp>
        <p:nvSpPr>
          <p:cNvPr id="4" name="Slide Number Placeholder 3"/>
          <p:cNvSpPr>
            <a:spLocks noGrp="1"/>
          </p:cNvSpPr>
          <p:nvPr>
            <p:ph type="sldNum" sz="quarter" idx="10"/>
          </p:nvPr>
        </p:nvSpPr>
        <p:spPr/>
        <p:txBody>
          <a:bodyPr/>
          <a:lstStyle/>
          <a:p>
            <a:fld id="{D190C7C2-D4A9-4643-8F1B-A5D7FEEF1C5F}" type="slidenum">
              <a:rPr lang="en-US" smtClean="0"/>
              <a:t>9</a:t>
            </a:fld>
            <a:endParaRPr lang="en-US" dirty="0"/>
          </a:p>
        </p:txBody>
      </p:sp>
    </p:spTree>
    <p:extLst>
      <p:ext uri="{BB962C8B-B14F-4D97-AF65-F5344CB8AC3E}">
        <p14:creationId xmlns:p14="http://schemas.microsoft.com/office/powerpoint/2010/main" val="3401927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
        <p:nvSpPr>
          <p:cNvPr id="6" name="Text Placeholder 5"/>
          <p:cNvSpPr>
            <a:spLocks noGrp="1"/>
          </p:cNvSpPr>
          <p:nvPr userDrawn="1">
            <p:ph type="body" sz="quarter" idx="11" hasCustomPrompt="1"/>
          </p:nvPr>
        </p:nvSpPr>
        <p:spPr>
          <a:xfrm>
            <a:off x="2286000" y="6272784"/>
            <a:ext cx="5105400" cy="182880"/>
          </a:xfrm>
          <a:prstGeom prst="rect">
            <a:avLst/>
          </a:prstGeom>
        </p:spPr>
        <p:txBody>
          <a:bodyPr/>
          <a:lstStyle>
            <a:lvl1pPr>
              <a:buNone/>
              <a:defRPr sz="1000" baseline="0">
                <a:solidFill>
                  <a:schemeClr val="accent1">
                    <a:lumMod val="50000"/>
                  </a:schemeClr>
                </a:solidFill>
              </a:defRPr>
            </a:lvl1pPr>
          </a:lstStyle>
          <a:p>
            <a:r>
              <a:rPr lang="en-US" dirty="0" smtClean="0"/>
              <a:t>Place Descriptor Here</a:t>
            </a:r>
            <a:endParaRPr lang="en-US" dirty="0"/>
          </a:p>
        </p:txBody>
      </p:sp>
      <p:sp>
        <p:nvSpPr>
          <p:cNvPr id="7" name="Text Placeholder 6"/>
          <p:cNvSpPr>
            <a:spLocks noGrp="1"/>
          </p:cNvSpPr>
          <p:nvPr userDrawn="1">
            <p:ph type="body" sz="quarter" idx="12" hasCustomPrompt="1"/>
          </p:nvPr>
        </p:nvSpPr>
        <p:spPr>
          <a:xfrm>
            <a:off x="2286000" y="6464808"/>
            <a:ext cx="5105400" cy="228600"/>
          </a:xfrm>
          <a:prstGeom prst="rect">
            <a:avLst/>
          </a:prstGeom>
        </p:spPr>
        <p:txBody>
          <a:bodyPr/>
          <a:lstStyle>
            <a:lvl1pPr>
              <a:buNone/>
              <a:defRPr sz="1000" baseline="0">
                <a:solidFill>
                  <a:schemeClr val="accent1">
                    <a:lumMod val="50000"/>
                  </a:schemeClr>
                </a:solidFill>
              </a:defRPr>
            </a:lvl1pPr>
          </a:lstStyle>
          <a:p>
            <a:r>
              <a:rPr lang="en-US" dirty="0" smtClean="0"/>
              <a:t>Place Descriptor Here</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Presenters Name – Myriad Pro, Bold, 20pt</a:t>
            </a:r>
          </a:p>
        </p:txBody>
      </p:sp>
      <p:sp>
        <p:nvSpPr>
          <p:cNvPr id="9" name="Text Placeholder 8"/>
          <p:cNvSpPr>
            <a:spLocks noGrp="1"/>
          </p:cNvSpPr>
          <p:nvPr>
            <p:ph type="body" sz="quarter" idx="10" hasCustomPrompt="1"/>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Title of Presenter –Myriad Pro, 18pt</a:t>
            </a:r>
          </a:p>
          <a:p>
            <a:pPr lvl="0"/>
            <a:endParaRPr lang="en-US" sz="1800" dirty="0" smtClean="0"/>
          </a:p>
          <a:p>
            <a:pPr lvl="0"/>
            <a:r>
              <a:rPr lang="en-US" sz="1800" dirty="0" smtClean="0"/>
              <a:t>Title of Event</a:t>
            </a:r>
          </a:p>
          <a:p>
            <a:pPr lvl="0"/>
            <a:r>
              <a:rPr lang="en-US" sz="1800" dirty="0" smtClean="0"/>
              <a:t>Date of Event</a:t>
            </a:r>
            <a:endParaRPr lang="en-US" dirty="0"/>
          </a:p>
        </p:txBody>
      </p:sp>
      <p:sp>
        <p:nvSpPr>
          <p:cNvPr id="11" name="Title 1"/>
          <p:cNvSpPr>
            <a:spLocks noGrp="1"/>
          </p:cNvSpPr>
          <p:nvPr>
            <p:ph type="title" hasCustomPrompt="1"/>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dirty="0" smtClean="0"/>
              <a:t>Title of Presentation – Myriad Pro</a:t>
            </a:r>
            <a:br>
              <a:rPr lang="en-US" dirty="0" smtClean="0"/>
            </a:br>
            <a:r>
              <a:rPr lang="en-US" dirty="0" smtClean="0"/>
              <a:t> Bold, Shadow 28pt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Content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6705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a:prstGeom prst="rect">
            <a:avLst/>
          </a:prstGeom>
        </p:spPr>
        <p:txBody>
          <a:bodyPr anchor="t"/>
          <a:lstStyle>
            <a:lvl1pPr algn="l">
              <a:lnSpc>
                <a:spcPts val="3800"/>
              </a:lnSpc>
              <a:defRPr sz="3600" b="1" cap="all" baseline="0">
                <a:solidFill>
                  <a:schemeClr val="tx1"/>
                </a:solidFill>
                <a:effectLst/>
              </a:defRPr>
            </a:lvl1pPr>
          </a:lstStyle>
          <a:p>
            <a:r>
              <a:rPr lang="en-US" dirty="0" smtClean="0"/>
              <a:t>Section Header</a:t>
            </a:r>
            <a:br>
              <a:rPr lang="en-US" dirty="0" smtClean="0"/>
            </a:br>
            <a:r>
              <a:rPr lang="en-US" dirty="0" smtClean="0"/>
              <a:t>Myriad Pro, bold, shadow, 36pt </a:t>
            </a:r>
            <a:endParaRPr lang="en-US" dirty="0"/>
          </a:p>
        </p:txBody>
      </p:sp>
      <p:sp>
        <p:nvSpPr>
          <p:cNvPr id="3" name="Text Placeholder 2"/>
          <p:cNvSpPr>
            <a:spLocks noGrp="1"/>
          </p:cNvSpPr>
          <p:nvPr>
            <p:ph type="body" idx="1" hasCustomPrompt="1"/>
          </p:nvPr>
        </p:nvSpPr>
        <p:spPr>
          <a:xfrm>
            <a:off x="722313" y="2906713"/>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 – Myriad Pro, 20pt</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tx1"/>
                </a:solidFill>
                <a:effectLst/>
              </a:defRPr>
            </a:lvl1pPr>
          </a:lstStyle>
          <a:p>
            <a:r>
              <a:rPr lang="en-US" dirty="0" smtClean="0"/>
              <a:t>Header – Myriad Pro, bold, shadow, 20pt</a:t>
            </a:r>
            <a:endParaRPr lang="en-US" dirty="0"/>
          </a:p>
        </p:txBody>
      </p:sp>
      <p:sp>
        <p:nvSpPr>
          <p:cNvPr id="3" name="Content Placeholder 2"/>
          <p:cNvSpPr>
            <a:spLocks noGrp="1"/>
          </p:cNvSpPr>
          <p:nvPr>
            <p:ph idx="1" hasCustomPrompt="1"/>
          </p:nvPr>
        </p:nvSpPr>
        <p:spPr>
          <a:xfrm>
            <a:off x="3575050" y="273051"/>
            <a:ext cx="5111750"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a:p>
            <a:pPr lvl="0"/>
            <a:r>
              <a:rPr lang="en-US" dirty="0" smtClean="0"/>
              <a:t>Myriad Pro, 14pt</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tx1"/>
                </a:solidFill>
                <a:effectLst/>
              </a:defRPr>
            </a:lvl1pPr>
          </a:lstStyle>
          <a:p>
            <a:r>
              <a:rPr lang="en-US" dirty="0" smtClean="0"/>
              <a:t>Photo Title – Myriad Pro, Bold, Shadow, 20pt</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tx1"/>
                </a:solidFill>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 – Myriad Pro, 14pt</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Closing– Myriad Pro, Bold, 28pt</a:t>
            </a:r>
          </a:p>
        </p:txBody>
      </p:sp>
      <p:sp>
        <p:nvSpPr>
          <p:cNvPr id="9" name="Rectangle 8"/>
          <p:cNvSpPr/>
          <p:nvPr userDrawn="1"/>
        </p:nvSpPr>
        <p:spPr>
          <a:xfrm>
            <a:off x="1371600" y="4343400"/>
            <a:ext cx="6400800" cy="292388"/>
          </a:xfrm>
          <a:prstGeom prst="rect">
            <a:avLst/>
          </a:prstGeom>
        </p:spPr>
        <p:txBody>
          <a:bodyPr wrap="square">
            <a:spAutoFit/>
          </a:bodyPr>
          <a:lstStyle/>
          <a:p>
            <a:pPr lvl="0"/>
            <a:r>
              <a:rPr lang="en-US" sz="1300" b="1" dirty="0" smtClean="0">
                <a:solidFill>
                  <a:schemeClr val="tx2"/>
                </a:solidFill>
              </a:rPr>
              <a:t>For more information please contact Centers for Disease Control and Prevention</a:t>
            </a:r>
          </a:p>
        </p:txBody>
      </p:sp>
      <p:sp>
        <p:nvSpPr>
          <p:cNvPr id="11" name="Rectangle 10"/>
          <p:cNvSpPr/>
          <p:nvPr userDrawn="1"/>
        </p:nvSpPr>
        <p:spPr>
          <a:xfrm>
            <a:off x="1371600" y="4706034"/>
            <a:ext cx="5943600" cy="646331"/>
          </a:xfrm>
          <a:prstGeom prst="rect">
            <a:avLst/>
          </a:prstGeom>
        </p:spPr>
        <p:txBody>
          <a:bodyPr wrap="square">
            <a:spAutoFit/>
          </a:bodyPr>
          <a:lstStyle/>
          <a:p>
            <a:pPr lvl="0"/>
            <a:r>
              <a:rPr lang="en-US" sz="1200" dirty="0" smtClean="0">
                <a:solidFill>
                  <a:schemeClr val="tx2"/>
                </a:solidFill>
              </a:rPr>
              <a:t>1600 Clifton Road NE, Atlanta, GA 30333</a:t>
            </a:r>
          </a:p>
          <a:p>
            <a:pPr lvl="0"/>
            <a:r>
              <a:rPr lang="en-US" sz="1200" dirty="0" smtClean="0">
                <a:solidFill>
                  <a:schemeClr val="tx2"/>
                </a:solidFill>
              </a:rPr>
              <a:t>Telephone, 1-800-CDC-INFO (232-4636)/TTY: 1-888-232-6348</a:t>
            </a:r>
          </a:p>
          <a:p>
            <a:pPr lvl="0"/>
            <a:r>
              <a:rPr lang="en-US" sz="1200" dirty="0" smtClean="0">
                <a:solidFill>
                  <a:schemeClr val="tx2"/>
                </a:solidFill>
              </a:rPr>
              <a:t>E-mail: cdcinfo@cdc.gov 	Web: www.cdc.gov</a:t>
            </a:r>
          </a:p>
        </p:txBody>
      </p:sp>
      <p:sp>
        <p:nvSpPr>
          <p:cNvPr id="10" name="Text Placeholder 5"/>
          <p:cNvSpPr>
            <a:spLocks noGrp="1"/>
          </p:cNvSpPr>
          <p:nvPr>
            <p:ph type="body" sz="quarter" idx="11" hasCustomPrompt="1"/>
          </p:nvPr>
        </p:nvSpPr>
        <p:spPr>
          <a:xfrm>
            <a:off x="2286000" y="6272784"/>
            <a:ext cx="5105400" cy="182880"/>
          </a:xfrm>
          <a:prstGeom prst="rect">
            <a:avLst/>
          </a:prstGeom>
        </p:spPr>
        <p:txBody>
          <a:bodyPr/>
          <a:lstStyle>
            <a:lvl1pPr>
              <a:buNone/>
              <a:defRPr sz="1000" baseline="0">
                <a:solidFill>
                  <a:schemeClr val="accent1">
                    <a:lumMod val="50000"/>
                  </a:schemeClr>
                </a:solidFill>
              </a:defRPr>
            </a:lvl1pPr>
          </a:lstStyle>
          <a:p>
            <a:r>
              <a:rPr lang="en-US" dirty="0" smtClean="0"/>
              <a:t>Place Descriptor Here</a:t>
            </a:r>
            <a:endParaRPr lang="en-US" dirty="0"/>
          </a:p>
        </p:txBody>
      </p:sp>
      <p:sp>
        <p:nvSpPr>
          <p:cNvPr id="12" name="Text Placeholder 6"/>
          <p:cNvSpPr>
            <a:spLocks noGrp="1"/>
          </p:cNvSpPr>
          <p:nvPr>
            <p:ph type="body" sz="quarter" idx="12" hasCustomPrompt="1"/>
          </p:nvPr>
        </p:nvSpPr>
        <p:spPr>
          <a:xfrm>
            <a:off x="2286000" y="6464808"/>
            <a:ext cx="5105400" cy="228600"/>
          </a:xfrm>
          <a:prstGeom prst="rect">
            <a:avLst/>
          </a:prstGeom>
        </p:spPr>
        <p:txBody>
          <a:bodyPr/>
          <a:lstStyle>
            <a:lvl1pPr>
              <a:buNone/>
              <a:defRPr sz="1000" baseline="0">
                <a:solidFill>
                  <a:schemeClr val="accent1">
                    <a:lumMod val="50000"/>
                  </a:schemeClr>
                </a:solidFill>
              </a:defRPr>
            </a:lvl1pPr>
          </a:lstStyle>
          <a:p>
            <a:r>
              <a:rPr lang="en-US" dirty="0" smtClean="0"/>
              <a:t>Place Descriptor Here</a:t>
            </a:r>
            <a:endParaRPr lang="en-US" dirty="0"/>
          </a:p>
        </p:txBody>
      </p:sp>
      <p:sp>
        <p:nvSpPr>
          <p:cNvPr id="7" name="Rectangle 6"/>
          <p:cNvSpPr/>
          <p:nvPr userDrawn="1"/>
        </p:nvSpPr>
        <p:spPr>
          <a:xfrm>
            <a:off x="1371600" y="5421868"/>
            <a:ext cx="5943600" cy="369332"/>
          </a:xfrm>
          <a:prstGeom prst="rect">
            <a:avLst/>
          </a:prstGeom>
        </p:spPr>
        <p:txBody>
          <a:bodyPr wrap="square">
            <a:spAutoFit/>
          </a:bodyPr>
          <a:lstStyle/>
          <a:p>
            <a:pPr lvl="0"/>
            <a:r>
              <a:rPr lang="en-US" sz="900" dirty="0" smtClean="0">
                <a:solidFill>
                  <a:schemeClr val="tx2"/>
                </a:solidFill>
              </a:rPr>
              <a:t>The findings</a:t>
            </a:r>
            <a:r>
              <a:rPr lang="en-US" sz="900" baseline="0" dirty="0" smtClean="0">
                <a:solidFill>
                  <a:schemeClr val="tx2"/>
                </a:solidFill>
              </a:rPr>
              <a:t> and conclusions in this report are those of the authors and do not necessarily represent the official position of the Centers for Disease Control and Prevention.</a:t>
            </a:r>
            <a:endParaRPr lang="en-US" sz="900" dirty="0" smtClean="0">
              <a:solidFill>
                <a:schemeClr val="tx2"/>
              </a:solidFill>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4" r:id="rId1"/>
    <p:sldLayoutId id="2147483685" r:id="rId2"/>
    <p:sldLayoutId id="2147483697" r:id="rId3"/>
    <p:sldLayoutId id="2147483693" r:id="rId4"/>
    <p:sldLayoutId id="2147483694" r:id="rId5"/>
    <p:sldLayoutId id="2147483686" r:id="rId6"/>
    <p:sldLayoutId id="2147483688" r:id="rId7"/>
    <p:sldLayoutId id="2147483689" r:id="rId8"/>
    <p:sldLayoutId id="2147483690" r:id="rId9"/>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vj3@cdc.gov"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smokefree.gov/"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betobaccofree.gov/" TargetMode="External"/><Relationship Id="rId7" Type="http://schemas.openxmlformats.org/officeDocument/2006/relationships/hyperlink" Target="http://www.cdc.gov/tip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www.smokefree.gov/" TargetMode="External"/><Relationship Id="rId5" Type="http://schemas.openxmlformats.org/officeDocument/2006/relationships/hyperlink" Target="http://www.cdc.gov/tobacco" TargetMode="External"/><Relationship Id="rId4" Type="http://schemas.openxmlformats.org/officeDocument/2006/relationships/hyperlink" Target="http://www.surgeongeneral.gov/initiatives/tobacc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79438"/>
          </a:xfrm>
        </p:spPr>
        <p:txBody>
          <a:bodyPr/>
          <a:lstStyle/>
          <a:p>
            <a:r>
              <a:rPr lang="en-US" dirty="0" smtClean="0">
                <a:solidFill>
                  <a:srgbClr val="FFCC00"/>
                </a:solidFill>
                <a:latin typeface="Arial"/>
                <a:cs typeface="Arial"/>
              </a:rPr>
              <a:t>How You Can Use this PPT</a:t>
            </a:r>
            <a:endParaRPr lang="en-US" dirty="0">
              <a:solidFill>
                <a:srgbClr val="FFCC00"/>
              </a:solidFill>
              <a:latin typeface="Arial"/>
              <a:cs typeface="Arial"/>
            </a:endParaRPr>
          </a:p>
        </p:txBody>
      </p:sp>
      <p:sp>
        <p:nvSpPr>
          <p:cNvPr id="5" name="Content Placeholder 2"/>
          <p:cNvSpPr>
            <a:spLocks noGrp="1"/>
          </p:cNvSpPr>
          <p:nvPr>
            <p:ph idx="1"/>
          </p:nvPr>
        </p:nvSpPr>
        <p:spPr>
          <a:xfrm>
            <a:off x="457200" y="1143000"/>
            <a:ext cx="8229600" cy="5029199"/>
          </a:xfrm>
        </p:spPr>
        <p:txBody>
          <a:bodyPr/>
          <a:lstStyle/>
          <a:p>
            <a:pPr marL="0" lvl="0" indent="0">
              <a:buNone/>
            </a:pPr>
            <a:r>
              <a:rPr lang="en-US" sz="1600" dirty="0" smtClean="0">
                <a:solidFill>
                  <a:srgbClr val="FFCC00"/>
                </a:solidFill>
                <a:latin typeface="Arial"/>
                <a:cs typeface="Arial"/>
              </a:rPr>
              <a:t>This slide deck is intended for a general audience.</a:t>
            </a:r>
          </a:p>
          <a:p>
            <a:pPr lvl="0"/>
            <a:r>
              <a:rPr lang="en-US" sz="1600" dirty="0" smtClean="0">
                <a:solidFill>
                  <a:srgbClr val="FFCC00"/>
                </a:solidFill>
                <a:latin typeface="Arial"/>
                <a:cs typeface="Arial"/>
              </a:rPr>
              <a:t>You can:  </a:t>
            </a:r>
            <a:endParaRPr lang="en-US" sz="1600" dirty="0" smtClean="0">
              <a:latin typeface="Arial"/>
              <a:cs typeface="Arial"/>
            </a:endParaRPr>
          </a:p>
          <a:p>
            <a:pPr lvl="0"/>
            <a:r>
              <a:rPr lang="en-US" sz="1600" dirty="0" smtClean="0">
                <a:latin typeface="Arial"/>
                <a:cs typeface="Arial"/>
              </a:rPr>
              <a:t>Change order of slides</a:t>
            </a:r>
          </a:p>
          <a:p>
            <a:pPr lvl="0"/>
            <a:r>
              <a:rPr lang="en-US" sz="1600" dirty="0" smtClean="0">
                <a:latin typeface="Arial"/>
                <a:cs typeface="Arial"/>
              </a:rPr>
              <a:t>Remove slides entirely or add your own slides (e.g. state data, etc.)</a:t>
            </a:r>
          </a:p>
          <a:p>
            <a:pPr lvl="0"/>
            <a:r>
              <a:rPr lang="en-US" sz="1600" dirty="0" smtClean="0">
                <a:latin typeface="Arial"/>
                <a:cs typeface="Arial"/>
              </a:rPr>
              <a:t>Reformat slides using your internal templates</a:t>
            </a:r>
          </a:p>
          <a:p>
            <a:pPr lvl="0"/>
            <a:r>
              <a:rPr lang="en-US" sz="1600" dirty="0" smtClean="0">
                <a:latin typeface="Arial"/>
                <a:cs typeface="Arial"/>
              </a:rPr>
              <a:t>Post presentation on your organization’s Web site</a:t>
            </a:r>
          </a:p>
          <a:p>
            <a:pPr lvl="0"/>
            <a:r>
              <a:rPr lang="en-US" sz="1600" dirty="0" smtClean="0">
                <a:latin typeface="Arial"/>
                <a:cs typeface="Arial"/>
              </a:rPr>
              <a:t>Add illustrations or photos that support text </a:t>
            </a:r>
            <a:r>
              <a:rPr lang="en-US" sz="1600" dirty="0" smtClean="0">
                <a:solidFill>
                  <a:srgbClr val="FFCC00"/>
                </a:solidFill>
                <a:latin typeface="Arial"/>
                <a:cs typeface="Arial"/>
              </a:rPr>
              <a:t>IF </a:t>
            </a:r>
            <a:r>
              <a:rPr lang="en-US" sz="1600" dirty="0" smtClean="0">
                <a:latin typeface="Arial"/>
                <a:cs typeface="Arial"/>
              </a:rPr>
              <a:t>you hold necessary licenses for their use</a:t>
            </a:r>
          </a:p>
          <a:p>
            <a:pPr lvl="0"/>
            <a:r>
              <a:rPr lang="en-US" sz="1600" dirty="0" smtClean="0">
                <a:latin typeface="Arial"/>
                <a:cs typeface="Arial"/>
              </a:rPr>
              <a:t>Edit text in notes pages to accommodate personal speaking style</a:t>
            </a:r>
          </a:p>
          <a:p>
            <a:pPr lvl="0"/>
            <a:endParaRPr lang="en-US" sz="1600" dirty="0">
              <a:latin typeface="Arial"/>
              <a:cs typeface="Arial"/>
            </a:endParaRPr>
          </a:p>
          <a:p>
            <a:pPr lvl="0"/>
            <a:r>
              <a:rPr lang="en-US" sz="1600" dirty="0" smtClean="0">
                <a:solidFill>
                  <a:srgbClr val="FFCC00"/>
                </a:solidFill>
                <a:latin typeface="Arial"/>
                <a:cs typeface="Arial"/>
              </a:rPr>
              <a:t>You cannot:</a:t>
            </a:r>
          </a:p>
          <a:p>
            <a:pPr lvl="0"/>
            <a:r>
              <a:rPr lang="en-US" sz="1600" dirty="0" smtClean="0">
                <a:latin typeface="Arial"/>
                <a:cs typeface="Arial"/>
              </a:rPr>
              <a:t>Change </a:t>
            </a:r>
            <a:r>
              <a:rPr lang="en-US" sz="1600" dirty="0">
                <a:latin typeface="Arial"/>
                <a:cs typeface="Arial"/>
              </a:rPr>
              <a:t>or update data on these slides. </a:t>
            </a:r>
            <a:r>
              <a:rPr lang="en-US" sz="1600" dirty="0" smtClean="0">
                <a:latin typeface="Arial"/>
                <a:cs typeface="Arial"/>
              </a:rPr>
              <a:t>CDC </a:t>
            </a:r>
            <a:r>
              <a:rPr lang="en-US" sz="1600" dirty="0">
                <a:latin typeface="Arial"/>
                <a:cs typeface="Arial"/>
              </a:rPr>
              <a:t>will update </a:t>
            </a:r>
            <a:r>
              <a:rPr lang="en-US" sz="1600" dirty="0" smtClean="0">
                <a:latin typeface="Arial"/>
                <a:cs typeface="Arial"/>
              </a:rPr>
              <a:t>data and make revised slides available to you. </a:t>
            </a:r>
            <a:endParaRPr lang="en-US" sz="1600" dirty="0">
              <a:latin typeface="Arial"/>
              <a:cs typeface="Arial"/>
            </a:endParaRPr>
          </a:p>
          <a:p>
            <a:pPr lvl="0"/>
            <a:r>
              <a:rPr lang="en-US" sz="1600" dirty="0" smtClean="0">
                <a:latin typeface="Arial"/>
                <a:cs typeface="Arial"/>
              </a:rPr>
              <a:t>Change </a:t>
            </a:r>
            <a:r>
              <a:rPr lang="en-US" sz="1600" dirty="0">
                <a:latin typeface="Arial"/>
                <a:cs typeface="Arial"/>
              </a:rPr>
              <a:t>or edit text </a:t>
            </a:r>
            <a:r>
              <a:rPr lang="en-US" sz="1600" dirty="0" smtClean="0">
                <a:latin typeface="Arial"/>
                <a:cs typeface="Arial"/>
              </a:rPr>
              <a:t>or graphics on </a:t>
            </a:r>
            <a:r>
              <a:rPr lang="en-US" sz="1600" dirty="0">
                <a:latin typeface="Arial"/>
                <a:cs typeface="Arial"/>
              </a:rPr>
              <a:t>individual slides.  Language </a:t>
            </a:r>
            <a:r>
              <a:rPr lang="en-US" sz="1600" dirty="0" smtClean="0">
                <a:latin typeface="Arial"/>
                <a:cs typeface="Arial"/>
              </a:rPr>
              <a:t>in </a:t>
            </a:r>
            <a:r>
              <a:rPr lang="en-US" sz="1600" dirty="0">
                <a:latin typeface="Arial"/>
                <a:cs typeface="Arial"/>
              </a:rPr>
              <a:t>this presentation has been cleared for accuracy and </a:t>
            </a:r>
            <a:r>
              <a:rPr lang="en-US" sz="1600" dirty="0" smtClean="0">
                <a:latin typeface="Arial"/>
                <a:cs typeface="Arial"/>
              </a:rPr>
              <a:t>policy compliance.</a:t>
            </a:r>
          </a:p>
          <a:p>
            <a:pPr lvl="0"/>
            <a:r>
              <a:rPr lang="en-US" sz="1600" dirty="0" smtClean="0">
                <a:latin typeface="Arial"/>
                <a:cs typeface="Arial"/>
              </a:rPr>
              <a:t>Extract any of the images to use in other presentations or materials.</a:t>
            </a:r>
            <a:endParaRPr lang="en-US" sz="1600" dirty="0">
              <a:latin typeface="Arial"/>
              <a:cs typeface="Arial"/>
            </a:endParaRPr>
          </a:p>
          <a:p>
            <a:pPr lvl="0"/>
            <a:r>
              <a:rPr lang="en-US" sz="1600" dirty="0" smtClean="0">
                <a:latin typeface="Arial"/>
                <a:cs typeface="Arial"/>
              </a:rPr>
              <a:t>For slide updates, please contact </a:t>
            </a:r>
            <a:r>
              <a:rPr lang="en-US" sz="1600" dirty="0">
                <a:latin typeface="Arial"/>
                <a:cs typeface="Arial"/>
              </a:rPr>
              <a:t>C</a:t>
            </a:r>
            <a:r>
              <a:rPr lang="en-US" sz="1600" dirty="0" smtClean="0">
                <a:latin typeface="Arial"/>
                <a:cs typeface="Arial"/>
              </a:rPr>
              <a:t>aitlin Wills-Toker (</a:t>
            </a:r>
            <a:r>
              <a:rPr lang="en-US" sz="1600" dirty="0" smtClean="0">
                <a:latin typeface="Arial"/>
                <a:cs typeface="Arial"/>
                <a:hlinkClick r:id="rId3"/>
              </a:rPr>
              <a:t>hvj3@cdc.gov</a:t>
            </a:r>
            <a:r>
              <a:rPr lang="en-US" sz="1600" dirty="0" smtClean="0">
                <a:latin typeface="Arial"/>
                <a:cs typeface="Arial"/>
              </a:rPr>
              <a:t>). </a:t>
            </a:r>
            <a:endParaRPr lang="en-US" sz="1600" dirty="0">
              <a:latin typeface="Arial"/>
              <a:cs typeface="Arial"/>
            </a:endParaRPr>
          </a:p>
          <a:p>
            <a:endParaRPr lang="en-US" dirty="0"/>
          </a:p>
          <a:p>
            <a:endParaRPr lang="en-US" dirty="0"/>
          </a:p>
        </p:txBody>
      </p:sp>
    </p:spTree>
    <p:extLst>
      <p:ext uri="{BB962C8B-B14F-4D97-AF65-F5344CB8AC3E}">
        <p14:creationId xmlns:p14="http://schemas.microsoft.com/office/powerpoint/2010/main" val="177305053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latin typeface="Arial"/>
                <a:cs typeface="Arial"/>
              </a:rPr>
              <a:t>The costs of smoking</a:t>
            </a:r>
            <a:endParaRPr lang="en-US" dirty="0">
              <a:latin typeface="Arial"/>
              <a:cs typeface="Arial"/>
            </a:endParaRPr>
          </a:p>
        </p:txBody>
      </p:sp>
      <p:sp>
        <p:nvSpPr>
          <p:cNvPr id="3" name="Content Placeholder 2"/>
          <p:cNvSpPr>
            <a:spLocks noGrp="1"/>
          </p:cNvSpPr>
          <p:nvPr>
            <p:ph idx="1"/>
          </p:nvPr>
        </p:nvSpPr>
        <p:spPr>
          <a:xfrm>
            <a:off x="457200" y="944562"/>
            <a:ext cx="8229600" cy="4419601"/>
          </a:xfrm>
        </p:spPr>
        <p:txBody>
          <a:bodyPr/>
          <a:lstStyle/>
          <a:p>
            <a:r>
              <a:rPr lang="en-US" dirty="0" smtClean="0">
                <a:latin typeface="Arial"/>
                <a:cs typeface="Arial"/>
              </a:rPr>
              <a:t>Annual smoking costs are more than </a:t>
            </a:r>
            <a:r>
              <a:rPr lang="en-US" dirty="0" smtClean="0">
                <a:solidFill>
                  <a:schemeClr val="tx1"/>
                </a:solidFill>
                <a:latin typeface="Arial"/>
                <a:cs typeface="Arial"/>
              </a:rPr>
              <a:t>$289 billion</a:t>
            </a:r>
            <a:r>
              <a:rPr lang="en-US" dirty="0" smtClean="0">
                <a:latin typeface="Arial"/>
                <a:cs typeface="Arial"/>
              </a:rPr>
              <a:t>.</a:t>
            </a:r>
          </a:p>
          <a:p>
            <a:r>
              <a:rPr lang="en-US" dirty="0" smtClean="0">
                <a:latin typeface="Arial"/>
                <a:cs typeface="Arial"/>
              </a:rPr>
              <a:t>We spend at least </a:t>
            </a:r>
            <a:r>
              <a:rPr lang="en-US" dirty="0" smtClean="0">
                <a:solidFill>
                  <a:srgbClr val="FFCC00"/>
                </a:solidFill>
                <a:latin typeface="Arial"/>
                <a:cs typeface="Arial"/>
              </a:rPr>
              <a:t>$132 </a:t>
            </a:r>
            <a:r>
              <a:rPr lang="en-US" dirty="0">
                <a:solidFill>
                  <a:srgbClr val="FFCC00"/>
                </a:solidFill>
                <a:latin typeface="Arial"/>
                <a:cs typeface="Arial"/>
              </a:rPr>
              <a:t>billion </a:t>
            </a:r>
            <a:r>
              <a:rPr lang="en-US" dirty="0">
                <a:latin typeface="Arial"/>
                <a:cs typeface="Arial"/>
              </a:rPr>
              <a:t>in </a:t>
            </a:r>
            <a:r>
              <a:rPr lang="en-US" dirty="0" smtClean="0">
                <a:latin typeface="Arial"/>
                <a:cs typeface="Arial"/>
              </a:rPr>
              <a:t>yearly medical care for adults.</a:t>
            </a:r>
            <a:endParaRPr lang="en-US" dirty="0">
              <a:latin typeface="Arial"/>
              <a:cs typeface="Arial"/>
            </a:endParaRPr>
          </a:p>
          <a:p>
            <a:r>
              <a:rPr lang="en-US" dirty="0" smtClean="0">
                <a:latin typeface="Arial"/>
                <a:cs typeface="Arial"/>
              </a:rPr>
              <a:t>We lose at </a:t>
            </a:r>
            <a:r>
              <a:rPr lang="en-US" dirty="0">
                <a:latin typeface="Arial"/>
                <a:cs typeface="Arial"/>
              </a:rPr>
              <a:t>least </a:t>
            </a:r>
            <a:r>
              <a:rPr lang="en-US" dirty="0">
                <a:solidFill>
                  <a:srgbClr val="FFCC00"/>
                </a:solidFill>
                <a:latin typeface="Arial"/>
                <a:cs typeface="Arial"/>
              </a:rPr>
              <a:t>$</a:t>
            </a:r>
            <a:r>
              <a:rPr lang="en-US" dirty="0" smtClean="0">
                <a:solidFill>
                  <a:srgbClr val="FFCC00"/>
                </a:solidFill>
                <a:latin typeface="Arial"/>
                <a:cs typeface="Arial"/>
              </a:rPr>
              <a:t>157 </a:t>
            </a:r>
            <a:r>
              <a:rPr lang="en-US" dirty="0">
                <a:solidFill>
                  <a:srgbClr val="FFCC00"/>
                </a:solidFill>
                <a:latin typeface="Arial"/>
                <a:cs typeface="Arial"/>
              </a:rPr>
              <a:t>billion </a:t>
            </a:r>
            <a:r>
              <a:rPr lang="en-US" dirty="0" smtClean="0">
                <a:latin typeface="Arial"/>
                <a:cs typeface="Arial"/>
              </a:rPr>
              <a:t>yearly in productivity costs when smokers get sick and die early. </a:t>
            </a:r>
            <a:endParaRPr lang="en-US" dirty="0">
              <a:latin typeface="Arial"/>
              <a:cs typeface="Arial"/>
            </a:endParaRPr>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0214797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dirty="0" smtClean="0">
                <a:latin typeface="Arial"/>
                <a:cs typeface="Arial"/>
              </a:rPr>
              <a:t>The Power of Nicotine Addiction</a:t>
            </a:r>
            <a:endParaRPr lang="en-US" dirty="0">
              <a:latin typeface="Arial"/>
              <a:cs typeface="Arial"/>
            </a:endParaRPr>
          </a:p>
        </p:txBody>
      </p:sp>
      <p:sp>
        <p:nvSpPr>
          <p:cNvPr id="3" name="Content Placeholder 2"/>
          <p:cNvSpPr>
            <a:spLocks noGrp="1"/>
          </p:cNvSpPr>
          <p:nvPr>
            <p:ph idx="1"/>
          </p:nvPr>
        </p:nvSpPr>
        <p:spPr>
          <a:xfrm>
            <a:off x="457200" y="944562"/>
            <a:ext cx="8229600" cy="4648201"/>
          </a:xfrm>
        </p:spPr>
        <p:txBody>
          <a:bodyPr/>
          <a:lstStyle/>
          <a:p>
            <a:r>
              <a:rPr lang="en-US" dirty="0" smtClean="0">
                <a:latin typeface="Arial"/>
                <a:cs typeface="Arial"/>
              </a:rPr>
              <a:t>Nicotine is the primary addicting drug in cigarettes.</a:t>
            </a:r>
          </a:p>
          <a:p>
            <a:r>
              <a:rPr lang="en-US" dirty="0">
                <a:latin typeface="Arial"/>
                <a:cs typeface="Arial"/>
              </a:rPr>
              <a:t>Nicotine keeps people smoking longer </a:t>
            </a:r>
            <a:r>
              <a:rPr lang="en-US" dirty="0" smtClean="0">
                <a:latin typeface="Arial"/>
                <a:cs typeface="Arial"/>
              </a:rPr>
              <a:t>and that causes </a:t>
            </a:r>
            <a:r>
              <a:rPr lang="en-US" dirty="0">
                <a:latin typeface="Arial"/>
                <a:cs typeface="Arial"/>
              </a:rPr>
              <a:t>more damage to </a:t>
            </a:r>
            <a:r>
              <a:rPr lang="en-US" dirty="0" smtClean="0">
                <a:latin typeface="Arial"/>
                <a:cs typeface="Arial"/>
              </a:rPr>
              <a:t>the body.</a:t>
            </a:r>
            <a:endParaRPr lang="en-US" dirty="0">
              <a:latin typeface="Arial"/>
              <a:cs typeface="Arial"/>
            </a:endParaRPr>
          </a:p>
          <a:p>
            <a:r>
              <a:rPr lang="en-US" dirty="0" smtClean="0">
                <a:latin typeface="Arial"/>
                <a:cs typeface="Arial"/>
              </a:rPr>
              <a:t>Nicotine patches, gum, and </a:t>
            </a:r>
            <a:br>
              <a:rPr lang="en-US" dirty="0" smtClean="0">
                <a:latin typeface="Arial"/>
                <a:cs typeface="Arial"/>
              </a:rPr>
            </a:br>
            <a:r>
              <a:rPr lang="en-US" dirty="0" smtClean="0">
                <a:latin typeface="Arial"/>
                <a:cs typeface="Arial"/>
              </a:rPr>
              <a:t>lozenges are safe when used as </a:t>
            </a:r>
            <a:br>
              <a:rPr lang="en-US" dirty="0" smtClean="0">
                <a:latin typeface="Arial"/>
                <a:cs typeface="Arial"/>
              </a:rPr>
            </a:br>
            <a:r>
              <a:rPr lang="en-US" dirty="0" smtClean="0">
                <a:latin typeface="Arial"/>
                <a:cs typeface="Arial"/>
              </a:rPr>
              <a:t>directed.</a:t>
            </a:r>
          </a:p>
          <a:p>
            <a:pPr marL="0" indent="0">
              <a:buNone/>
            </a:pPr>
            <a:endParaRPr lang="en-US" sz="2000" dirty="0" smtClean="0">
              <a:latin typeface="Arial"/>
              <a:cs typeface="Arial"/>
            </a:endParaRPr>
          </a:p>
          <a:p>
            <a:pPr marL="0" indent="0">
              <a:buNone/>
            </a:pPr>
            <a:endParaRPr lang="en-US" sz="2000" dirty="0">
              <a:latin typeface="Arial"/>
              <a:cs typeface="Arial"/>
            </a:endParaRPr>
          </a:p>
        </p:txBody>
      </p:sp>
      <p:pic>
        <p:nvPicPr>
          <p:cNvPr id="4099" name="Picture 1" descr="Nearly 1 in 5 adults and teenagers smoke." title="Smoking infographic."/>
          <p:cNvPicPr>
            <a:picLocks noChangeAspect="1" noChangeArrowheads="1"/>
          </p:cNvPicPr>
          <p:nvPr/>
        </p:nvPicPr>
        <p:blipFill rotWithShape="1">
          <a:blip r:embed="rId3">
            <a:extLst>
              <a:ext uri="{28A0092B-C50C-407E-A947-70E740481C1C}">
                <a14:useLocalDpi xmlns:a14="http://schemas.microsoft.com/office/drawing/2010/main" val="0"/>
              </a:ext>
            </a:extLst>
          </a:blip>
          <a:srcRect l="12142" r="17414"/>
          <a:stretch/>
        </p:blipFill>
        <p:spPr bwMode="auto">
          <a:xfrm>
            <a:off x="5998192" y="2421341"/>
            <a:ext cx="2692022" cy="314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198064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latin typeface="Arial"/>
                <a:cs typeface="Arial"/>
              </a:rPr>
              <a:t>Nicotine</a:t>
            </a:r>
            <a:endParaRPr lang="en-US" dirty="0">
              <a:latin typeface="Arial"/>
              <a:cs typeface="Arial"/>
            </a:endParaRPr>
          </a:p>
        </p:txBody>
      </p:sp>
      <p:sp>
        <p:nvSpPr>
          <p:cNvPr id="3" name="Content Placeholder 2"/>
          <p:cNvSpPr>
            <a:spLocks noGrp="1"/>
          </p:cNvSpPr>
          <p:nvPr>
            <p:ph idx="1"/>
          </p:nvPr>
        </p:nvSpPr>
        <p:spPr>
          <a:xfrm>
            <a:off x="457200" y="1173163"/>
            <a:ext cx="8229600" cy="4191000"/>
          </a:xfrm>
        </p:spPr>
        <p:txBody>
          <a:bodyPr/>
          <a:lstStyle/>
          <a:p>
            <a:r>
              <a:rPr lang="en-US" dirty="0">
                <a:latin typeface="Arial"/>
                <a:cs typeface="Arial"/>
              </a:rPr>
              <a:t>Nicotine is the primary addicting drug in cigarettes.</a:t>
            </a:r>
          </a:p>
          <a:p>
            <a:r>
              <a:rPr lang="en-US" dirty="0">
                <a:latin typeface="Arial"/>
                <a:cs typeface="Arial"/>
              </a:rPr>
              <a:t>It can raise heart rate and blood pressure.</a:t>
            </a:r>
          </a:p>
          <a:p>
            <a:r>
              <a:rPr lang="en-US" dirty="0">
                <a:latin typeface="Arial"/>
                <a:cs typeface="Arial"/>
              </a:rPr>
              <a:t>It can result in premature births and low birth weight babies in women who smoke during pregnancy.</a:t>
            </a:r>
          </a:p>
          <a:p>
            <a:r>
              <a:rPr lang="en-US" dirty="0">
                <a:latin typeface="Arial"/>
                <a:cs typeface="Arial"/>
              </a:rPr>
              <a:t>It can be harmful to developing brains.</a:t>
            </a:r>
          </a:p>
        </p:txBody>
      </p:sp>
    </p:spTree>
    <p:extLst>
      <p:ext uri="{BB962C8B-B14F-4D97-AF65-F5344CB8AC3E}">
        <p14:creationId xmlns:p14="http://schemas.microsoft.com/office/powerpoint/2010/main" val="23124203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latin typeface="Arial"/>
                <a:cs typeface="Arial"/>
              </a:rPr>
              <a:t>Smoking and Lung Cancer</a:t>
            </a:r>
            <a:endParaRPr lang="en-US" dirty="0">
              <a:latin typeface="Arial"/>
              <a:cs typeface="Arial"/>
            </a:endParaRPr>
          </a:p>
        </p:txBody>
      </p:sp>
      <p:sp>
        <p:nvSpPr>
          <p:cNvPr id="3" name="Content Placeholder 2"/>
          <p:cNvSpPr>
            <a:spLocks noGrp="1"/>
          </p:cNvSpPr>
          <p:nvPr>
            <p:ph idx="1"/>
          </p:nvPr>
        </p:nvSpPr>
        <p:spPr>
          <a:xfrm>
            <a:off x="457200" y="1219200"/>
            <a:ext cx="8229600" cy="4572001"/>
          </a:xfrm>
        </p:spPr>
        <p:txBody>
          <a:bodyPr/>
          <a:lstStyle/>
          <a:p>
            <a:r>
              <a:rPr lang="en-US" dirty="0">
                <a:latin typeface="Arial"/>
                <a:cs typeface="Arial"/>
              </a:rPr>
              <a:t>Today’s smokers </a:t>
            </a:r>
            <a:r>
              <a:rPr lang="en-US" dirty="0" smtClean="0">
                <a:latin typeface="Arial"/>
                <a:cs typeface="Arial"/>
              </a:rPr>
              <a:t>are more </a:t>
            </a:r>
            <a:r>
              <a:rPr lang="en-US" dirty="0">
                <a:latin typeface="Arial"/>
                <a:cs typeface="Arial"/>
              </a:rPr>
              <a:t>likely to develop lung cancer than smokers 50 </a:t>
            </a:r>
            <a:r>
              <a:rPr lang="en-US" dirty="0" smtClean="0">
                <a:latin typeface="Arial"/>
                <a:cs typeface="Arial"/>
              </a:rPr>
              <a:t>years ago.</a:t>
            </a:r>
            <a:endParaRPr lang="en-US" dirty="0">
              <a:latin typeface="Arial"/>
              <a:cs typeface="Arial"/>
            </a:endParaRPr>
          </a:p>
          <a:p>
            <a:r>
              <a:rPr lang="en-US" dirty="0">
                <a:latin typeface="Arial"/>
                <a:cs typeface="Arial"/>
              </a:rPr>
              <a:t>L</a:t>
            </a:r>
            <a:r>
              <a:rPr lang="en-US" dirty="0" smtClean="0">
                <a:latin typeface="Arial"/>
                <a:cs typeface="Arial"/>
              </a:rPr>
              <a:t>ung cancer is the #1 cause of cancer death for men </a:t>
            </a:r>
            <a:r>
              <a:rPr lang="en-US" u="sng" dirty="0" smtClean="0">
                <a:latin typeface="Arial"/>
                <a:cs typeface="Arial"/>
              </a:rPr>
              <a:t>and</a:t>
            </a:r>
            <a:r>
              <a:rPr lang="en-US" dirty="0" smtClean="0">
                <a:latin typeface="Arial"/>
                <a:cs typeface="Arial"/>
              </a:rPr>
              <a:t> women.</a:t>
            </a:r>
          </a:p>
          <a:p>
            <a:r>
              <a:rPr lang="en-US" dirty="0" smtClean="0">
                <a:latin typeface="Arial"/>
                <a:cs typeface="Arial"/>
              </a:rPr>
              <a:t>Nearly 9 out of 10 lung cancers are caused by smoking.</a:t>
            </a:r>
          </a:p>
        </p:txBody>
      </p:sp>
    </p:spTree>
    <p:extLst>
      <p:ext uri="{BB962C8B-B14F-4D97-AF65-F5344CB8AC3E}">
        <p14:creationId xmlns:p14="http://schemas.microsoft.com/office/powerpoint/2010/main" val="2249199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latin typeface="Arial"/>
                <a:cs typeface="Arial"/>
              </a:rPr>
              <a:t>Smoking – The Cancer Trigger</a:t>
            </a:r>
            <a:endParaRPr lang="en-US" dirty="0">
              <a:latin typeface="Arial"/>
              <a:cs typeface="Arial"/>
            </a:endParaRPr>
          </a:p>
        </p:txBody>
      </p:sp>
      <p:sp>
        <p:nvSpPr>
          <p:cNvPr id="3" name="Content Placeholder 2"/>
          <p:cNvSpPr>
            <a:spLocks noGrp="1"/>
          </p:cNvSpPr>
          <p:nvPr>
            <p:ph idx="1"/>
          </p:nvPr>
        </p:nvSpPr>
        <p:spPr>
          <a:xfrm>
            <a:off x="457200" y="1219200"/>
            <a:ext cx="8229600" cy="4572001"/>
          </a:xfrm>
        </p:spPr>
        <p:txBody>
          <a:bodyPr/>
          <a:lstStyle/>
          <a:p>
            <a:pPr marL="0" indent="0">
              <a:buNone/>
            </a:pPr>
            <a:r>
              <a:rPr lang="en-US" dirty="0" smtClean="0">
                <a:latin typeface="Arial"/>
                <a:cs typeface="Arial"/>
              </a:rPr>
              <a:t>Smoking is now known to cause</a:t>
            </a:r>
          </a:p>
          <a:p>
            <a:pPr marL="0" indent="0">
              <a:buNone/>
            </a:pPr>
            <a:r>
              <a:rPr lang="en-US" dirty="0" smtClean="0">
                <a:latin typeface="Arial"/>
                <a:cs typeface="Arial"/>
              </a:rPr>
              <a:t>13 different types of cancer—</a:t>
            </a:r>
          </a:p>
          <a:p>
            <a:pPr marL="0" indent="0">
              <a:buNone/>
            </a:pPr>
            <a:r>
              <a:rPr lang="en-US" dirty="0">
                <a:latin typeface="Arial"/>
                <a:cs typeface="Arial"/>
              </a:rPr>
              <a:t>a</a:t>
            </a:r>
            <a:r>
              <a:rPr lang="en-US" dirty="0" smtClean="0">
                <a:latin typeface="Arial"/>
                <a:cs typeface="Arial"/>
              </a:rPr>
              <a:t>lmost everywhere in </a:t>
            </a:r>
            <a:r>
              <a:rPr lang="en-US" dirty="0">
                <a:latin typeface="Arial"/>
                <a:cs typeface="Arial"/>
              </a:rPr>
              <a:t>the </a:t>
            </a:r>
            <a:r>
              <a:rPr lang="en-US" dirty="0" smtClean="0">
                <a:latin typeface="Arial"/>
                <a:cs typeface="Arial"/>
              </a:rPr>
              <a:t>body.</a:t>
            </a:r>
          </a:p>
          <a:p>
            <a:r>
              <a:rPr lang="en-US" dirty="0" smtClean="0">
                <a:solidFill>
                  <a:srgbClr val="FFCC00"/>
                </a:solidFill>
                <a:latin typeface="Arial"/>
                <a:cs typeface="Arial"/>
              </a:rPr>
              <a:t>1 </a:t>
            </a:r>
            <a:r>
              <a:rPr lang="en-US" dirty="0">
                <a:solidFill>
                  <a:srgbClr val="FFCC00"/>
                </a:solidFill>
                <a:latin typeface="Arial"/>
                <a:cs typeface="Arial"/>
              </a:rPr>
              <a:t>out of 3</a:t>
            </a:r>
            <a:r>
              <a:rPr lang="en-US" dirty="0">
                <a:latin typeface="Arial"/>
                <a:cs typeface="Arial"/>
              </a:rPr>
              <a:t> U.S. cancer deaths </a:t>
            </a:r>
            <a:r>
              <a:rPr lang="en-US" dirty="0" smtClean="0">
                <a:latin typeface="Arial"/>
                <a:cs typeface="Arial"/>
              </a:rPr>
              <a:t/>
            </a:r>
            <a:br>
              <a:rPr lang="en-US" dirty="0" smtClean="0">
                <a:latin typeface="Arial"/>
                <a:cs typeface="Arial"/>
              </a:rPr>
            </a:br>
            <a:r>
              <a:rPr lang="en-US" dirty="0" smtClean="0">
                <a:latin typeface="Arial"/>
                <a:cs typeface="Arial"/>
              </a:rPr>
              <a:t>are tobacco-related.</a:t>
            </a:r>
          </a:p>
          <a:p>
            <a:endParaRPr lang="en-US" dirty="0"/>
          </a:p>
        </p:txBody>
      </p:sp>
      <p:pic>
        <p:nvPicPr>
          <p:cNvPr id="5" name="Picture 4" descr="DISEASES AND HEALTH PROBLEMS LINKED TO SMOKING. 1 OUT OF 3 CANCER DEATHS COULD BE PREVENTED. Graphic of figure with parts of the body highlighted: lung, kidney, pancreas, colon, bladder, liver. " title="Smoking and cancer infograph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238130"/>
            <a:ext cx="3061648" cy="4425240"/>
          </a:xfrm>
          <a:prstGeom prst="rect">
            <a:avLst/>
          </a:prstGeom>
        </p:spPr>
      </p:pic>
      <p:sp>
        <p:nvSpPr>
          <p:cNvPr id="6" name="Rounded Rectangle 5"/>
          <p:cNvSpPr/>
          <p:nvPr/>
        </p:nvSpPr>
        <p:spPr>
          <a:xfrm>
            <a:off x="7746733" y="5129289"/>
            <a:ext cx="762972" cy="335708"/>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Tree>
    <p:extLst>
      <p:ext uri="{BB962C8B-B14F-4D97-AF65-F5344CB8AC3E}">
        <p14:creationId xmlns:p14="http://schemas.microsoft.com/office/powerpoint/2010/main" val="93425602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latin typeface="Arial"/>
                <a:cs typeface="Arial"/>
              </a:rPr>
              <a:t>New Cancer Findings</a:t>
            </a:r>
            <a:endParaRPr lang="en-US" dirty="0">
              <a:latin typeface="Arial"/>
              <a:cs typeface="Arial"/>
            </a:endParaRPr>
          </a:p>
        </p:txBody>
      </p:sp>
      <p:sp>
        <p:nvSpPr>
          <p:cNvPr id="3" name="Content Placeholder 2"/>
          <p:cNvSpPr>
            <a:spLocks noGrp="1"/>
          </p:cNvSpPr>
          <p:nvPr>
            <p:ph idx="1"/>
          </p:nvPr>
        </p:nvSpPr>
        <p:spPr>
          <a:xfrm>
            <a:off x="457200" y="990600"/>
            <a:ext cx="8229600" cy="4800601"/>
          </a:xfrm>
        </p:spPr>
        <p:txBody>
          <a:bodyPr/>
          <a:lstStyle/>
          <a:p>
            <a:pPr marL="0" indent="0">
              <a:buNone/>
            </a:pPr>
            <a:r>
              <a:rPr lang="en-US" dirty="0" smtClean="0">
                <a:latin typeface="Arial"/>
                <a:cs typeface="Arial"/>
              </a:rPr>
              <a:t>TWO more cancers are caused by smoking:</a:t>
            </a:r>
          </a:p>
          <a:p>
            <a:r>
              <a:rPr lang="en-US" dirty="0">
                <a:solidFill>
                  <a:schemeClr val="tx1"/>
                </a:solidFill>
                <a:latin typeface="Arial"/>
                <a:cs typeface="Arial"/>
              </a:rPr>
              <a:t>Liver cancer</a:t>
            </a:r>
          </a:p>
          <a:p>
            <a:r>
              <a:rPr lang="en-US" dirty="0" smtClean="0">
                <a:solidFill>
                  <a:schemeClr val="tx1"/>
                </a:solidFill>
                <a:latin typeface="Arial"/>
                <a:cs typeface="Arial"/>
              </a:rPr>
              <a:t>Colorectal cancer </a:t>
            </a:r>
            <a:r>
              <a:rPr lang="en-US" dirty="0" smtClean="0">
                <a:latin typeface="Arial"/>
                <a:cs typeface="Arial"/>
              </a:rPr>
              <a:t>– </a:t>
            </a:r>
            <a:br>
              <a:rPr lang="en-US" dirty="0" smtClean="0">
                <a:latin typeface="Arial"/>
                <a:cs typeface="Arial"/>
              </a:rPr>
            </a:br>
            <a:r>
              <a:rPr lang="en-US" dirty="0" smtClean="0">
                <a:latin typeface="Arial"/>
                <a:cs typeface="Arial"/>
              </a:rPr>
              <a:t>the second deadliest </a:t>
            </a:r>
            <a:br>
              <a:rPr lang="en-US" dirty="0" smtClean="0">
                <a:latin typeface="Arial"/>
                <a:cs typeface="Arial"/>
              </a:rPr>
            </a:br>
            <a:r>
              <a:rPr lang="en-US" dirty="0" smtClean="0">
                <a:latin typeface="Arial"/>
                <a:cs typeface="Arial"/>
              </a:rPr>
              <a:t>behind lung cancer</a:t>
            </a:r>
          </a:p>
          <a:p>
            <a:pPr marL="0" indent="0">
              <a:buNone/>
            </a:pPr>
            <a:endParaRPr lang="en-US" dirty="0" smtClean="0">
              <a:latin typeface="Arial"/>
              <a:cs typeface="Arial"/>
            </a:endParaRPr>
          </a:p>
          <a:p>
            <a:pPr marL="0" indent="0">
              <a:buNone/>
            </a:pPr>
            <a:r>
              <a:rPr lang="en-US" dirty="0" smtClean="0">
                <a:latin typeface="Arial"/>
                <a:cs typeface="Arial"/>
              </a:rPr>
              <a:t>SMOKING keeps cancer </a:t>
            </a:r>
            <a:br>
              <a:rPr lang="en-US" dirty="0" smtClean="0">
                <a:latin typeface="Arial"/>
                <a:cs typeface="Arial"/>
              </a:rPr>
            </a:br>
            <a:r>
              <a:rPr lang="en-US" dirty="0" smtClean="0">
                <a:latin typeface="Arial"/>
                <a:cs typeface="Arial"/>
              </a:rPr>
              <a:t>treatments from working </a:t>
            </a:r>
            <a:br>
              <a:rPr lang="en-US" dirty="0" smtClean="0">
                <a:latin typeface="Arial"/>
                <a:cs typeface="Arial"/>
              </a:rPr>
            </a:br>
            <a:r>
              <a:rPr lang="en-US" dirty="0" smtClean="0">
                <a:latin typeface="Arial"/>
                <a:cs typeface="Arial"/>
              </a:rPr>
              <a:t>as well as they should.</a:t>
            </a:r>
          </a:p>
          <a:p>
            <a:pPr marL="0" indent="0">
              <a:buNone/>
            </a:pPr>
            <a:r>
              <a:rPr lang="en-US" dirty="0"/>
              <a:t>	</a:t>
            </a:r>
          </a:p>
        </p:txBody>
      </p:sp>
      <p:pic>
        <p:nvPicPr>
          <p:cNvPr id="4" name="Picture 3" descr="Photo of a woman." title="Photo of a wom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981200"/>
            <a:ext cx="2743200" cy="2950464"/>
          </a:xfrm>
          <a:prstGeom prst="rect">
            <a:avLst/>
          </a:prstGeom>
        </p:spPr>
      </p:pic>
    </p:spTree>
    <p:extLst>
      <p:ext uri="{BB962C8B-B14F-4D97-AF65-F5344CB8AC3E}">
        <p14:creationId xmlns:p14="http://schemas.microsoft.com/office/powerpoint/2010/main" val="344275406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latin typeface="Arial"/>
                <a:cs typeface="Arial"/>
              </a:rPr>
              <a:t>Smoking – The Breath Blocker</a:t>
            </a:r>
            <a:endParaRPr lang="en-US" dirty="0">
              <a:latin typeface="Arial"/>
              <a:cs typeface="Arial"/>
            </a:endParaRPr>
          </a:p>
        </p:txBody>
      </p:sp>
      <p:sp>
        <p:nvSpPr>
          <p:cNvPr id="3" name="Content Placeholder 2"/>
          <p:cNvSpPr>
            <a:spLocks noGrp="1"/>
          </p:cNvSpPr>
          <p:nvPr>
            <p:ph idx="1"/>
          </p:nvPr>
        </p:nvSpPr>
        <p:spPr>
          <a:xfrm>
            <a:off x="457200" y="1066800"/>
            <a:ext cx="8229600" cy="4724401"/>
          </a:xfrm>
        </p:spPr>
        <p:txBody>
          <a:bodyPr/>
          <a:lstStyle/>
          <a:p>
            <a:r>
              <a:rPr lang="en-US" dirty="0" smtClean="0">
                <a:latin typeface="Arial"/>
                <a:cs typeface="Arial"/>
              </a:rPr>
              <a:t>COPD rates have risen steadily since 1964.</a:t>
            </a:r>
          </a:p>
          <a:p>
            <a:r>
              <a:rPr lang="en-US" dirty="0" smtClean="0">
                <a:latin typeface="Arial"/>
                <a:cs typeface="Arial"/>
              </a:rPr>
              <a:t>Nearly 8 out of 10 COPD deaths are from smoking.</a:t>
            </a:r>
          </a:p>
          <a:p>
            <a:r>
              <a:rPr lang="en-US" dirty="0" smtClean="0">
                <a:latin typeface="Arial"/>
                <a:cs typeface="Arial"/>
              </a:rPr>
              <a:t>COPD patients have higher risk for lung cancer and heart disease.</a:t>
            </a:r>
          </a:p>
          <a:p>
            <a:r>
              <a:rPr lang="en-US" dirty="0" smtClean="0">
                <a:latin typeface="Arial"/>
                <a:cs typeface="Arial"/>
              </a:rPr>
              <a:t>Women who smoke are now dying from COPD in the same numbers as men who smoke.</a:t>
            </a:r>
            <a:endParaRPr lang="en-US" dirty="0">
              <a:latin typeface="Arial"/>
              <a:cs typeface="Arial"/>
            </a:endParaRPr>
          </a:p>
        </p:txBody>
      </p:sp>
    </p:spTree>
    <p:extLst>
      <p:ext uri="{BB962C8B-B14F-4D97-AF65-F5344CB8AC3E}">
        <p14:creationId xmlns:p14="http://schemas.microsoft.com/office/powerpoint/2010/main" val="90708136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latin typeface="Arial"/>
                <a:cs typeface="Arial"/>
              </a:rPr>
              <a:t>Smoking – The Breath Blocker</a:t>
            </a:r>
            <a:endParaRPr lang="en-US" dirty="0">
              <a:latin typeface="Arial"/>
              <a:cs typeface="Arial"/>
            </a:endParaRPr>
          </a:p>
        </p:txBody>
      </p:sp>
      <p:sp>
        <p:nvSpPr>
          <p:cNvPr id="3" name="Content Placeholder 2"/>
          <p:cNvSpPr>
            <a:spLocks noGrp="1"/>
          </p:cNvSpPr>
          <p:nvPr>
            <p:ph idx="1"/>
          </p:nvPr>
        </p:nvSpPr>
        <p:spPr>
          <a:xfrm>
            <a:off x="457200" y="990600"/>
            <a:ext cx="8229600" cy="4800601"/>
          </a:xfrm>
        </p:spPr>
        <p:txBody>
          <a:bodyPr/>
          <a:lstStyle/>
          <a:p>
            <a:pPr marL="0" indent="0">
              <a:buNone/>
            </a:pPr>
            <a:r>
              <a:rPr lang="en-US" dirty="0">
                <a:latin typeface="Arial"/>
                <a:cs typeface="Arial"/>
              </a:rPr>
              <a:t>Chronic Obstructive Pulmonary Disease</a:t>
            </a:r>
            <a:r>
              <a:rPr lang="en-US" dirty="0" smtClean="0">
                <a:latin typeface="Arial"/>
                <a:cs typeface="Arial"/>
              </a:rPr>
              <a:t> </a:t>
            </a:r>
            <a:r>
              <a:rPr lang="en-US" dirty="0">
                <a:latin typeface="Arial"/>
                <a:cs typeface="Arial"/>
              </a:rPr>
              <a:t>(</a:t>
            </a:r>
            <a:r>
              <a:rPr lang="en-US" dirty="0" smtClean="0">
                <a:latin typeface="Arial"/>
                <a:cs typeface="Arial"/>
              </a:rPr>
              <a:t>COPD)</a:t>
            </a:r>
          </a:p>
          <a:p>
            <a:pPr marL="0" indent="0">
              <a:buNone/>
            </a:pPr>
            <a:endParaRPr lang="en-US" dirty="0" smtClean="0">
              <a:latin typeface="Arial"/>
              <a:cs typeface="Arial"/>
            </a:endParaRPr>
          </a:p>
          <a:p>
            <a:r>
              <a:rPr lang="en-US" dirty="0" smtClean="0">
                <a:latin typeface="Arial"/>
                <a:cs typeface="Arial"/>
              </a:rPr>
              <a:t>Smoking causes most </a:t>
            </a:r>
            <a:br>
              <a:rPr lang="en-US" dirty="0" smtClean="0">
                <a:latin typeface="Arial"/>
                <a:cs typeface="Arial"/>
              </a:rPr>
            </a:br>
            <a:r>
              <a:rPr lang="en-US" dirty="0" smtClean="0">
                <a:latin typeface="Arial"/>
                <a:cs typeface="Arial"/>
              </a:rPr>
              <a:t>cases of COPD.</a:t>
            </a:r>
          </a:p>
          <a:p>
            <a:r>
              <a:rPr lang="en-US" dirty="0" smtClean="0">
                <a:latin typeface="Arial"/>
                <a:cs typeface="Arial"/>
              </a:rPr>
              <a:t>There is NO CURE for COPD</a:t>
            </a:r>
          </a:p>
          <a:p>
            <a:pPr marL="0" indent="0">
              <a:buNone/>
            </a:pPr>
            <a:endParaRPr lang="en-US" dirty="0"/>
          </a:p>
          <a:p>
            <a:endParaRPr lang="en-US" dirty="0"/>
          </a:p>
        </p:txBody>
      </p:sp>
      <p:grpSp>
        <p:nvGrpSpPr>
          <p:cNvPr id="10" name="Group 9" descr="Graphic of figure with parts of the body highlighted: lung, kidney, pancreas, colon, bladder, liver. The lungs are highlighted." title="Smoking and COPD infographic."/>
          <p:cNvGrpSpPr/>
          <p:nvPr/>
        </p:nvGrpSpPr>
        <p:grpSpPr>
          <a:xfrm>
            <a:off x="5486400" y="1905000"/>
            <a:ext cx="2738038" cy="3700068"/>
            <a:chOff x="5503440" y="1819246"/>
            <a:chExt cx="2738038" cy="3700068"/>
          </a:xfrm>
        </p:grpSpPr>
        <p:pic>
          <p:nvPicPr>
            <p:cNvPr id="6" name="Picture 5" descr="Graphic of figure with parts of the body highlighted: lung, kidney, pancreas, colon, bladder, liver. The lungs are highlighted." title="COPD infographic."/>
            <p:cNvPicPr>
              <a:picLocks noChangeAspect="1"/>
            </p:cNvPicPr>
            <p:nvPr/>
          </p:nvPicPr>
          <p:blipFill rotWithShape="1">
            <a:blip r:embed="rId3">
              <a:extLst>
                <a:ext uri="{28A0092B-C50C-407E-A947-70E740481C1C}">
                  <a14:useLocalDpi xmlns:a14="http://schemas.microsoft.com/office/drawing/2010/main" val="0"/>
                </a:ext>
              </a:extLst>
            </a:blip>
            <a:srcRect l="27564" t="23707" r="3650" b="12931"/>
            <a:stretch/>
          </p:blipFill>
          <p:spPr>
            <a:xfrm>
              <a:off x="5503440" y="1873838"/>
              <a:ext cx="2738037" cy="3645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5503441" y="1873838"/>
              <a:ext cx="723788" cy="19215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236122" y="1819246"/>
              <a:ext cx="1005356" cy="100535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800954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latin typeface="Arial"/>
                <a:cs typeface="Arial"/>
              </a:rPr>
              <a:t>Smoking – The Breath Blocker</a:t>
            </a:r>
            <a:endParaRPr lang="en-US" dirty="0">
              <a:latin typeface="Arial"/>
              <a:cs typeface="Arial"/>
            </a:endParaRPr>
          </a:p>
        </p:txBody>
      </p:sp>
      <p:sp>
        <p:nvSpPr>
          <p:cNvPr id="3" name="Content Placeholder 2"/>
          <p:cNvSpPr>
            <a:spLocks noGrp="1"/>
          </p:cNvSpPr>
          <p:nvPr>
            <p:ph idx="1"/>
          </p:nvPr>
        </p:nvSpPr>
        <p:spPr>
          <a:xfrm>
            <a:off x="457200" y="1066800"/>
            <a:ext cx="8229600" cy="4724401"/>
          </a:xfrm>
        </p:spPr>
        <p:txBody>
          <a:bodyPr/>
          <a:lstStyle/>
          <a:p>
            <a:pPr marL="0" indent="0">
              <a:buNone/>
            </a:pPr>
            <a:r>
              <a:rPr lang="en-US" dirty="0" smtClean="0">
                <a:latin typeface="Arial"/>
                <a:cs typeface="Arial"/>
              </a:rPr>
              <a:t>Other respiratory diseases</a:t>
            </a:r>
          </a:p>
          <a:p>
            <a:r>
              <a:rPr lang="en-US" dirty="0" smtClean="0">
                <a:latin typeface="Arial"/>
                <a:cs typeface="Arial"/>
              </a:rPr>
              <a:t>Smokers have a higher risk of getting and dying from TB.</a:t>
            </a:r>
          </a:p>
          <a:p>
            <a:r>
              <a:rPr lang="en-US" dirty="0" smtClean="0">
                <a:latin typeface="Arial"/>
                <a:cs typeface="Arial"/>
              </a:rPr>
              <a:t>Youth who smoke may be more likely to develop asthma.</a:t>
            </a:r>
          </a:p>
          <a:p>
            <a:r>
              <a:rPr lang="en-US" dirty="0" smtClean="0">
                <a:latin typeface="Arial"/>
                <a:cs typeface="Arial"/>
              </a:rPr>
              <a:t>Children exposed to SHS have more respiratory infections.</a:t>
            </a:r>
          </a:p>
          <a:p>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040884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latin typeface="Arial"/>
                <a:cs typeface="Arial"/>
              </a:rPr>
              <a:t>Smoking – The Heart Stopper</a:t>
            </a:r>
            <a:endParaRPr lang="en-US" dirty="0">
              <a:latin typeface="Arial"/>
              <a:cs typeface="Arial"/>
            </a:endParaRPr>
          </a:p>
        </p:txBody>
      </p:sp>
      <p:sp>
        <p:nvSpPr>
          <p:cNvPr id="3" name="Content Placeholder 2"/>
          <p:cNvSpPr>
            <a:spLocks noGrp="1"/>
          </p:cNvSpPr>
          <p:nvPr>
            <p:ph idx="1"/>
          </p:nvPr>
        </p:nvSpPr>
        <p:spPr>
          <a:xfrm>
            <a:off x="457200" y="990600"/>
            <a:ext cx="8229600" cy="4800601"/>
          </a:xfrm>
        </p:spPr>
        <p:txBody>
          <a:bodyPr/>
          <a:lstStyle/>
          <a:p>
            <a:pPr marL="0" indent="0">
              <a:buNone/>
            </a:pPr>
            <a:r>
              <a:rPr lang="en-US" dirty="0" smtClean="0">
                <a:latin typeface="Arial"/>
                <a:cs typeface="Arial"/>
              </a:rPr>
              <a:t>Cardiovascular Disease (CVD)</a:t>
            </a:r>
          </a:p>
          <a:p>
            <a:r>
              <a:rPr lang="en-US" dirty="0" smtClean="0">
                <a:latin typeface="Arial"/>
                <a:cs typeface="Arial"/>
              </a:rPr>
              <a:t>CVD is the biggest killer in the U.S.</a:t>
            </a:r>
          </a:p>
          <a:p>
            <a:r>
              <a:rPr lang="en-US" dirty="0" smtClean="0">
                <a:latin typeface="Arial"/>
                <a:cs typeface="Arial"/>
              </a:rPr>
              <a:t>It causes more </a:t>
            </a:r>
            <a:r>
              <a:rPr lang="en-US" dirty="0">
                <a:latin typeface="Arial"/>
                <a:cs typeface="Arial"/>
              </a:rPr>
              <a:t>than 800,000 </a:t>
            </a:r>
            <a:r>
              <a:rPr lang="en-US" dirty="0" smtClean="0">
                <a:latin typeface="Arial"/>
                <a:cs typeface="Arial"/>
              </a:rPr>
              <a:t>deaths </a:t>
            </a:r>
            <a:r>
              <a:rPr lang="en-US" dirty="0">
                <a:latin typeface="Arial"/>
                <a:cs typeface="Arial"/>
              </a:rPr>
              <a:t>every </a:t>
            </a:r>
            <a:r>
              <a:rPr lang="en-US" dirty="0" smtClean="0">
                <a:latin typeface="Arial"/>
                <a:cs typeface="Arial"/>
              </a:rPr>
              <a:t/>
            </a:r>
            <a:br>
              <a:rPr lang="en-US" dirty="0" smtClean="0">
                <a:latin typeface="Arial"/>
                <a:cs typeface="Arial"/>
              </a:rPr>
            </a:br>
            <a:r>
              <a:rPr lang="en-US" dirty="0" smtClean="0">
                <a:latin typeface="Arial"/>
                <a:cs typeface="Arial"/>
              </a:rPr>
              <a:t>year.</a:t>
            </a:r>
            <a:endParaRPr lang="en-US" dirty="0">
              <a:latin typeface="Arial"/>
              <a:cs typeface="Arial"/>
            </a:endParaRPr>
          </a:p>
          <a:p>
            <a:r>
              <a:rPr lang="en-US" dirty="0" smtClean="0">
                <a:latin typeface="Arial"/>
                <a:cs typeface="Arial"/>
              </a:rPr>
              <a:t>Smoking is a major cause of CVD.</a:t>
            </a:r>
          </a:p>
          <a:p>
            <a:r>
              <a:rPr lang="en-US" dirty="0" smtClean="0">
                <a:latin typeface="Arial"/>
                <a:cs typeface="Arial"/>
              </a:rPr>
              <a:t>SHS increases the risk for heart attack or stroke, even for nonsmokers.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4373632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129539" cy="2667000"/>
          </a:xfrm>
        </p:spPr>
        <p:txBody>
          <a:bodyPr/>
          <a:lstStyle/>
          <a:p>
            <a:r>
              <a:rPr lang="en-US" sz="2400" dirty="0" smtClean="0">
                <a:solidFill>
                  <a:srgbClr val="FFCC00"/>
                </a:solidFill>
                <a:latin typeface="Arial"/>
                <a:cs typeface="Arial"/>
              </a:rPr>
              <a:t/>
            </a:r>
            <a:br>
              <a:rPr lang="en-US" sz="2400" dirty="0" smtClean="0">
                <a:solidFill>
                  <a:srgbClr val="FFCC00"/>
                </a:solidFill>
                <a:latin typeface="Arial"/>
                <a:cs typeface="Arial"/>
              </a:rPr>
            </a:br>
            <a:r>
              <a:rPr lang="en-US" sz="2400" dirty="0" smtClean="0">
                <a:solidFill>
                  <a:srgbClr val="FFCC00"/>
                </a:solidFill>
                <a:latin typeface="Arial"/>
                <a:cs typeface="Arial"/>
              </a:rPr>
              <a:t>The </a:t>
            </a:r>
            <a:r>
              <a:rPr lang="en-US" sz="2400" dirty="0">
                <a:solidFill>
                  <a:srgbClr val="FFCC00"/>
                </a:solidFill>
                <a:latin typeface="Arial"/>
                <a:cs typeface="Arial"/>
              </a:rPr>
              <a:t>Health Consequences of </a:t>
            </a:r>
            <a:r>
              <a:rPr lang="en-US" sz="2400" dirty="0" smtClean="0">
                <a:solidFill>
                  <a:srgbClr val="FFCC00"/>
                </a:solidFill>
                <a:latin typeface="Arial"/>
                <a:cs typeface="Arial"/>
              </a:rPr>
              <a:t>Smoking:</a:t>
            </a:r>
            <a:br>
              <a:rPr lang="en-US" sz="2400" dirty="0" smtClean="0">
                <a:solidFill>
                  <a:srgbClr val="FFCC00"/>
                </a:solidFill>
                <a:latin typeface="Arial"/>
                <a:cs typeface="Arial"/>
              </a:rPr>
            </a:br>
            <a:r>
              <a:rPr lang="en-US" sz="2400" dirty="0" smtClean="0">
                <a:solidFill>
                  <a:srgbClr val="FFCC00"/>
                </a:solidFill>
                <a:latin typeface="Arial"/>
                <a:cs typeface="Arial"/>
              </a:rPr>
              <a:t> </a:t>
            </a:r>
            <a:r>
              <a:rPr lang="en-US" sz="2400" dirty="0">
                <a:solidFill>
                  <a:srgbClr val="FFCC00"/>
                </a:solidFill>
                <a:latin typeface="Arial"/>
                <a:cs typeface="Arial"/>
              </a:rPr>
              <a:t>50 Years of </a:t>
            </a:r>
            <a:r>
              <a:rPr lang="en-US" sz="2400" dirty="0" smtClean="0">
                <a:solidFill>
                  <a:srgbClr val="FFCC00"/>
                </a:solidFill>
                <a:latin typeface="Arial"/>
                <a:cs typeface="Arial"/>
              </a:rPr>
              <a:t>Progress</a:t>
            </a:r>
            <a:br>
              <a:rPr lang="en-US" sz="2400" dirty="0" smtClean="0">
                <a:solidFill>
                  <a:srgbClr val="FFCC00"/>
                </a:solidFill>
                <a:latin typeface="Arial"/>
                <a:cs typeface="Arial"/>
              </a:rPr>
            </a:br>
            <a:r>
              <a:rPr lang="en-US" sz="2000" dirty="0" smtClean="0">
                <a:solidFill>
                  <a:schemeClr val="bg2"/>
                </a:solidFill>
                <a:latin typeface="Arial"/>
                <a:cs typeface="Arial"/>
              </a:rPr>
              <a:t>A Report of the Surgeon General</a:t>
            </a:r>
            <a:br>
              <a:rPr lang="en-US" sz="2000" dirty="0" smtClean="0">
                <a:solidFill>
                  <a:schemeClr val="bg2"/>
                </a:solidFill>
                <a:latin typeface="Arial"/>
                <a:cs typeface="Arial"/>
              </a:rPr>
            </a:br>
            <a:r>
              <a:rPr lang="en-US" sz="2000" dirty="0" smtClean="0">
                <a:solidFill>
                  <a:schemeClr val="bg2"/>
                </a:solidFill>
              </a:rPr>
              <a:t/>
            </a:r>
            <a:br>
              <a:rPr lang="en-US" sz="2000" dirty="0" smtClean="0">
                <a:solidFill>
                  <a:schemeClr val="bg2"/>
                </a:solidFill>
              </a:rPr>
            </a:br>
            <a:r>
              <a:rPr lang="en-US" sz="2000" dirty="0">
                <a:solidFill>
                  <a:schemeClr val="bg2"/>
                </a:solidFill>
              </a:rPr>
              <a:t/>
            </a:r>
            <a:br>
              <a:rPr lang="en-US" sz="2000" dirty="0">
                <a:solidFill>
                  <a:schemeClr val="bg2"/>
                </a:solidFill>
              </a:rPr>
            </a:br>
            <a:endParaRPr lang="en-US" sz="2000" dirty="0">
              <a:solidFill>
                <a:schemeClr val="bg2"/>
              </a:solidFill>
            </a:endParaRPr>
          </a:p>
        </p:txBody>
      </p:sp>
      <p:sp>
        <p:nvSpPr>
          <p:cNvPr id="5" name="Title 3"/>
          <p:cNvSpPr txBox="1">
            <a:spLocks/>
          </p:cNvSpPr>
          <p:nvPr/>
        </p:nvSpPr>
        <p:spPr>
          <a:xfrm>
            <a:off x="457200" y="228600"/>
            <a:ext cx="8229600" cy="1371600"/>
          </a:xfrm>
          <a:prstGeom prst="rect">
            <a:avLst/>
          </a:prstGeom>
        </p:spPr>
        <p:txBody>
          <a:bodyPr anchor="b" anchorCtr="0"/>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endParaRPr lang="en-US" dirty="0" smtClean="0">
              <a:solidFill>
                <a:srgbClr val="FFCC00"/>
              </a:solidFill>
            </a:endParaRPr>
          </a:p>
          <a:p>
            <a:endParaRPr lang="en-US" dirty="0">
              <a:solidFill>
                <a:srgbClr val="FFCC00"/>
              </a:solidFill>
            </a:endParaRPr>
          </a:p>
          <a:p>
            <a:endParaRPr lang="en-US" dirty="0">
              <a:solidFill>
                <a:srgbClr val="FFCC00"/>
              </a:solidFill>
            </a:endParaRPr>
          </a:p>
        </p:txBody>
      </p:sp>
      <p:sp>
        <p:nvSpPr>
          <p:cNvPr id="3" name="TextBox 2"/>
          <p:cNvSpPr txBox="1"/>
          <p:nvPr/>
        </p:nvSpPr>
        <p:spPr>
          <a:xfrm>
            <a:off x="1335199" y="6172200"/>
            <a:ext cx="2747253" cy="369332"/>
          </a:xfrm>
          <a:prstGeom prst="rect">
            <a:avLst/>
          </a:prstGeom>
          <a:noFill/>
        </p:spPr>
        <p:txBody>
          <a:bodyPr wrap="square" rtlCol="0">
            <a:spAutoFit/>
          </a:bodyPr>
          <a:lstStyle/>
          <a:p>
            <a:pPr algn="ctr"/>
            <a:r>
              <a:rPr lang="en-US" dirty="0" smtClean="0">
                <a:solidFill>
                  <a:schemeClr val="bg2"/>
                </a:solidFill>
                <a:latin typeface="Arial"/>
                <a:cs typeface="Arial"/>
              </a:rPr>
              <a:t>1964</a:t>
            </a:r>
            <a:endParaRPr lang="en-US" dirty="0">
              <a:solidFill>
                <a:schemeClr val="bg2"/>
              </a:solidFill>
              <a:latin typeface="Arial"/>
              <a:cs typeface="Arial"/>
            </a:endParaRPr>
          </a:p>
        </p:txBody>
      </p:sp>
      <p:pic>
        <p:nvPicPr>
          <p:cNvPr id="9" name="Picture 8" descr="Cover of The Health Consequences of Smoking-50 years of progress." title="Cover of The Health Consequences of Smoking-50 years of progres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2800" y="1828800"/>
            <a:ext cx="3378200" cy="4343400"/>
          </a:xfrm>
          <a:prstGeom prst="rect">
            <a:avLst/>
          </a:prstGeom>
        </p:spPr>
      </p:pic>
      <p:sp>
        <p:nvSpPr>
          <p:cNvPr id="7" name="TextBox 6"/>
          <p:cNvSpPr txBox="1"/>
          <p:nvPr/>
        </p:nvSpPr>
        <p:spPr>
          <a:xfrm>
            <a:off x="4622801" y="6172200"/>
            <a:ext cx="3378200" cy="369332"/>
          </a:xfrm>
          <a:prstGeom prst="rect">
            <a:avLst/>
          </a:prstGeom>
          <a:noFill/>
        </p:spPr>
        <p:txBody>
          <a:bodyPr wrap="square" rtlCol="0">
            <a:spAutoFit/>
          </a:bodyPr>
          <a:lstStyle/>
          <a:p>
            <a:pPr algn="ctr"/>
            <a:r>
              <a:rPr lang="en-US" dirty="0" smtClean="0">
                <a:solidFill>
                  <a:schemeClr val="bg2"/>
                </a:solidFill>
                <a:latin typeface="Arial"/>
                <a:cs typeface="Arial"/>
              </a:rPr>
              <a:t>2014</a:t>
            </a:r>
            <a:endParaRPr lang="en-US" dirty="0">
              <a:solidFill>
                <a:schemeClr val="bg2"/>
              </a:solidFill>
              <a:latin typeface="Arial"/>
              <a:cs typeface="Arial"/>
            </a:endParaRPr>
          </a:p>
        </p:txBody>
      </p:sp>
      <p:pic>
        <p:nvPicPr>
          <p:cNvPr id="8" name="Picture 7" descr="Cover of Smoking and Health. Report of the advisory committee to the surgeon general of the public health service. U.S. department of health, education, and welfare, public health service.&#10;" title="Image of the cover of Smoking and Health."/>
          <p:cNvPicPr>
            <a:picLocks noChangeAspect="1"/>
          </p:cNvPicPr>
          <p:nvPr/>
        </p:nvPicPr>
        <p:blipFill rotWithShape="1">
          <a:blip r:embed="rId4">
            <a:extLst>
              <a:ext uri="{28A0092B-C50C-407E-A947-70E740481C1C}">
                <a14:useLocalDpi xmlns:a14="http://schemas.microsoft.com/office/drawing/2010/main" val="0"/>
              </a:ext>
            </a:extLst>
          </a:blip>
          <a:srcRect b="1733"/>
          <a:stretch/>
        </p:blipFill>
        <p:spPr>
          <a:xfrm>
            <a:off x="1295400" y="1828800"/>
            <a:ext cx="2722418" cy="4278086"/>
          </a:xfrm>
          <a:prstGeom prst="rect">
            <a:avLst/>
          </a:prstGeom>
          <a:effectLst>
            <a:outerShdw blurRad="50800" dist="114300" dir="8100000" algn="tr" rotWithShape="0">
              <a:prstClr val="black">
                <a:alpha val="40000"/>
              </a:prstClr>
            </a:outerShdw>
          </a:effectLst>
        </p:spPr>
      </p:pic>
    </p:spTree>
    <p:extLst>
      <p:ext uri="{BB962C8B-B14F-4D97-AF65-F5344CB8AC3E}">
        <p14:creationId xmlns:p14="http://schemas.microsoft.com/office/powerpoint/2010/main" val="4642720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lstStyle/>
          <a:p>
            <a:r>
              <a:rPr lang="en-US" dirty="0">
                <a:solidFill>
                  <a:srgbClr val="FFCC00"/>
                </a:solidFill>
                <a:latin typeface="Arial"/>
                <a:cs typeface="Arial"/>
              </a:rPr>
              <a:t>Cardiovascular </a:t>
            </a:r>
            <a:r>
              <a:rPr lang="en-US" dirty="0" smtClean="0">
                <a:solidFill>
                  <a:srgbClr val="FFCC00"/>
                </a:solidFill>
                <a:latin typeface="Arial"/>
                <a:cs typeface="Arial"/>
              </a:rPr>
              <a:t>disease includes:</a:t>
            </a:r>
            <a:endParaRPr lang="en-US" dirty="0">
              <a:latin typeface="Arial"/>
              <a:cs typeface="Arial"/>
            </a:endParaRPr>
          </a:p>
        </p:txBody>
      </p:sp>
      <p:sp>
        <p:nvSpPr>
          <p:cNvPr id="3" name="Content Placeholder 2"/>
          <p:cNvSpPr>
            <a:spLocks noGrp="1"/>
          </p:cNvSpPr>
          <p:nvPr>
            <p:ph idx="1"/>
          </p:nvPr>
        </p:nvSpPr>
        <p:spPr>
          <a:xfrm>
            <a:off x="457200" y="1096962"/>
            <a:ext cx="8229600" cy="4419600"/>
          </a:xfrm>
        </p:spPr>
        <p:txBody>
          <a:bodyPr/>
          <a:lstStyle/>
          <a:p>
            <a:r>
              <a:rPr lang="en-US" dirty="0" smtClean="0">
                <a:latin typeface="Arial"/>
                <a:cs typeface="Arial"/>
              </a:rPr>
              <a:t>Coronary heart disease</a:t>
            </a:r>
          </a:p>
          <a:p>
            <a:r>
              <a:rPr lang="en-US" dirty="0" smtClean="0">
                <a:latin typeface="Arial"/>
                <a:cs typeface="Arial"/>
              </a:rPr>
              <a:t>High blood pressure </a:t>
            </a:r>
            <a:endParaRPr lang="en-US" dirty="0" smtClean="0">
              <a:solidFill>
                <a:srgbClr val="FFCC00"/>
              </a:solidFill>
              <a:latin typeface="Arial"/>
              <a:cs typeface="Arial"/>
            </a:endParaRPr>
          </a:p>
          <a:p>
            <a:r>
              <a:rPr lang="en-US" dirty="0" smtClean="0">
                <a:latin typeface="Arial"/>
                <a:cs typeface="Arial"/>
              </a:rPr>
              <a:t>Heart </a:t>
            </a:r>
            <a:r>
              <a:rPr lang="en-US" dirty="0">
                <a:latin typeface="Arial"/>
                <a:cs typeface="Arial"/>
              </a:rPr>
              <a:t>attack</a:t>
            </a:r>
            <a:endParaRPr lang="en-US" dirty="0" smtClean="0">
              <a:latin typeface="Arial"/>
              <a:cs typeface="Arial"/>
            </a:endParaRPr>
          </a:p>
          <a:p>
            <a:r>
              <a:rPr lang="en-US" dirty="0" smtClean="0">
                <a:latin typeface="Arial"/>
                <a:cs typeface="Arial"/>
              </a:rPr>
              <a:t>Stroke</a:t>
            </a:r>
          </a:p>
          <a:p>
            <a:r>
              <a:rPr lang="en-US" dirty="0" smtClean="0">
                <a:latin typeface="Arial"/>
                <a:cs typeface="Arial"/>
              </a:rPr>
              <a:t>Abdominal aortic aneurysm</a:t>
            </a:r>
          </a:p>
          <a:p>
            <a:r>
              <a:rPr lang="en-US" dirty="0" smtClean="0">
                <a:latin typeface="Arial"/>
                <a:cs typeface="Arial"/>
              </a:rPr>
              <a:t>Peripheral arterial disease</a:t>
            </a:r>
          </a:p>
          <a:p>
            <a:endParaRPr lang="en-US" dirty="0" smtClean="0"/>
          </a:p>
          <a:p>
            <a:pPr marL="0" indent="0">
              <a:buNone/>
            </a:pPr>
            <a:endParaRPr lang="en-US" dirty="0" smtClean="0">
              <a:solidFill>
                <a:srgbClr val="FFCC00"/>
              </a:solidFill>
            </a:endParaRPr>
          </a:p>
        </p:txBody>
      </p:sp>
      <p:pic>
        <p:nvPicPr>
          <p:cNvPr id="5" name="Picture 2" descr="Graphic of a heart." title="Graphic of a heart."/>
          <p:cNvPicPr>
            <a:picLocks noChangeAspect="1" noChangeArrowheads="1"/>
          </p:cNvPicPr>
          <p:nvPr/>
        </p:nvPicPr>
        <p:blipFill rotWithShape="1">
          <a:blip r:embed="rId3">
            <a:extLst>
              <a:ext uri="{28A0092B-C50C-407E-A947-70E740481C1C}">
                <a14:useLocalDpi xmlns:a14="http://schemas.microsoft.com/office/drawing/2010/main" val="0"/>
              </a:ext>
            </a:extLst>
          </a:blip>
          <a:srcRect l="30199" t="14649" r="29204" b="22428"/>
          <a:stretch/>
        </p:blipFill>
        <p:spPr bwMode="auto">
          <a:xfrm>
            <a:off x="5791200" y="1292610"/>
            <a:ext cx="1519451" cy="185462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6696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latin typeface="Arial"/>
                <a:cs typeface="Arial"/>
              </a:rPr>
              <a:t>Smoking – The Heart Stopper</a:t>
            </a:r>
            <a:br>
              <a:rPr lang="en-US" dirty="0" smtClean="0">
                <a:latin typeface="Arial"/>
                <a:cs typeface="Arial"/>
              </a:rPr>
            </a:br>
            <a:endParaRPr lang="en-US" dirty="0">
              <a:latin typeface="Arial"/>
              <a:cs typeface="Arial"/>
            </a:endParaRPr>
          </a:p>
        </p:txBody>
      </p:sp>
      <p:sp>
        <p:nvSpPr>
          <p:cNvPr id="3" name="Content Placeholder 2"/>
          <p:cNvSpPr>
            <a:spLocks noGrp="1"/>
          </p:cNvSpPr>
          <p:nvPr>
            <p:ph idx="1"/>
          </p:nvPr>
        </p:nvSpPr>
        <p:spPr>
          <a:xfrm>
            <a:off x="457200" y="914400"/>
            <a:ext cx="8229600" cy="4876801"/>
          </a:xfrm>
        </p:spPr>
        <p:txBody>
          <a:bodyPr/>
          <a:lstStyle/>
          <a:p>
            <a:r>
              <a:rPr lang="en-US" dirty="0" smtClean="0">
                <a:latin typeface="Arial"/>
                <a:cs typeface="Arial"/>
              </a:rPr>
              <a:t>Smoking causes cells lining veins and arteries to swell.</a:t>
            </a:r>
          </a:p>
          <a:p>
            <a:r>
              <a:rPr lang="en-US" dirty="0" smtClean="0">
                <a:latin typeface="Arial"/>
                <a:cs typeface="Arial"/>
              </a:rPr>
              <a:t>Narrower arteries mean </a:t>
            </a:r>
            <a:br>
              <a:rPr lang="en-US" dirty="0" smtClean="0">
                <a:latin typeface="Arial"/>
                <a:cs typeface="Arial"/>
              </a:rPr>
            </a:br>
            <a:r>
              <a:rPr lang="en-US" dirty="0" smtClean="0">
                <a:latin typeface="Arial"/>
                <a:cs typeface="Arial"/>
              </a:rPr>
              <a:t>reduced blood flow to the </a:t>
            </a:r>
            <a:br>
              <a:rPr lang="en-US" dirty="0" smtClean="0">
                <a:latin typeface="Arial"/>
                <a:cs typeface="Arial"/>
              </a:rPr>
            </a:br>
            <a:r>
              <a:rPr lang="en-US" dirty="0" smtClean="0">
                <a:latin typeface="Arial"/>
                <a:cs typeface="Arial"/>
              </a:rPr>
              <a:t>heart, brain, and organs.</a:t>
            </a:r>
          </a:p>
          <a:p>
            <a:r>
              <a:rPr lang="en-US" dirty="0" smtClean="0">
                <a:latin typeface="Arial"/>
                <a:cs typeface="Arial"/>
              </a:rPr>
              <a:t>Clots can block narrowed </a:t>
            </a:r>
            <a:br>
              <a:rPr lang="en-US" dirty="0" smtClean="0">
                <a:latin typeface="Arial"/>
                <a:cs typeface="Arial"/>
              </a:rPr>
            </a:br>
            <a:r>
              <a:rPr lang="en-US" dirty="0" smtClean="0">
                <a:latin typeface="Arial"/>
                <a:cs typeface="Arial"/>
              </a:rPr>
              <a:t>arteries, causing heart attack, </a:t>
            </a:r>
            <a:br>
              <a:rPr lang="en-US" dirty="0" smtClean="0">
                <a:latin typeface="Arial"/>
                <a:cs typeface="Arial"/>
              </a:rPr>
            </a:br>
            <a:r>
              <a:rPr lang="en-US" dirty="0" smtClean="0">
                <a:latin typeface="Arial"/>
                <a:cs typeface="Arial"/>
              </a:rPr>
              <a:t>stroke, and even sudden </a:t>
            </a:r>
            <a:br>
              <a:rPr lang="en-US" dirty="0" smtClean="0">
                <a:latin typeface="Arial"/>
                <a:cs typeface="Arial"/>
              </a:rPr>
            </a:br>
            <a:r>
              <a:rPr lang="en-US" dirty="0" smtClean="0">
                <a:latin typeface="Arial"/>
                <a:cs typeface="Arial"/>
              </a:rPr>
              <a:t>death.</a:t>
            </a:r>
          </a:p>
          <a:p>
            <a:r>
              <a:rPr lang="en-US" dirty="0" smtClean="0">
                <a:latin typeface="Arial"/>
                <a:cs typeface="Arial"/>
              </a:rPr>
              <a:t>Even occasional smoking </a:t>
            </a:r>
            <a:br>
              <a:rPr lang="en-US" dirty="0" smtClean="0">
                <a:latin typeface="Arial"/>
                <a:cs typeface="Arial"/>
              </a:rPr>
            </a:br>
            <a:r>
              <a:rPr lang="en-US" dirty="0" smtClean="0">
                <a:latin typeface="Arial"/>
                <a:cs typeface="Arial"/>
              </a:rPr>
              <a:t>damages blood vessels.</a:t>
            </a:r>
          </a:p>
          <a:p>
            <a:pPr marL="0" indent="0">
              <a:buNone/>
            </a:pPr>
            <a:endParaRPr lang="en-US" dirty="0"/>
          </a:p>
          <a:p>
            <a:pPr marL="0" indent="0">
              <a:buNone/>
            </a:pPr>
            <a:endParaRPr lang="en-US" dirty="0"/>
          </a:p>
        </p:txBody>
      </p:sp>
      <p:grpSp>
        <p:nvGrpSpPr>
          <p:cNvPr id="10" name="Group 9" descr="Graphic of figure with parts of the body highlighted: lung, kidney, pancreas, colon, bladder, liver. The heart is highlighted." title="Heart infographic."/>
          <p:cNvGrpSpPr/>
          <p:nvPr/>
        </p:nvGrpSpPr>
        <p:grpSpPr>
          <a:xfrm>
            <a:off x="5562600" y="1905000"/>
            <a:ext cx="2738037" cy="3645476"/>
            <a:chOff x="5562600" y="1905000"/>
            <a:chExt cx="2738037" cy="3645476"/>
          </a:xfrm>
        </p:grpSpPr>
        <p:grpSp>
          <p:nvGrpSpPr>
            <p:cNvPr id="4" name="Group 3"/>
            <p:cNvGrpSpPr/>
            <p:nvPr/>
          </p:nvGrpSpPr>
          <p:grpSpPr>
            <a:xfrm>
              <a:off x="5562600" y="1905000"/>
              <a:ext cx="2738037" cy="3645476"/>
              <a:chOff x="5503440" y="1873838"/>
              <a:chExt cx="2738037" cy="3645476"/>
            </a:xfrm>
          </p:grpSpPr>
          <p:pic>
            <p:nvPicPr>
              <p:cNvPr id="6" name="Picture 5" descr="Graphic of figure with parts of the body highlighted: lung, kidney, pancreas, colon, bladder, liver. The heart is highlighted." title="Heart infographic."/>
              <p:cNvPicPr>
                <a:picLocks noChangeAspect="1"/>
              </p:cNvPicPr>
              <p:nvPr/>
            </p:nvPicPr>
            <p:blipFill rotWithShape="1">
              <a:blip r:embed="rId3">
                <a:extLst>
                  <a:ext uri="{28A0092B-C50C-407E-A947-70E740481C1C}">
                    <a14:useLocalDpi xmlns:a14="http://schemas.microsoft.com/office/drawing/2010/main" val="0"/>
                  </a:ext>
                </a:extLst>
              </a:blip>
              <a:srcRect l="27564" t="23707" r="3650" b="12931"/>
              <a:stretch/>
            </p:blipFill>
            <p:spPr>
              <a:xfrm>
                <a:off x="5503440" y="1873838"/>
                <a:ext cx="2738037" cy="3645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Heart 8"/>
              <p:cNvSpPr/>
              <p:nvPr/>
            </p:nvSpPr>
            <p:spPr>
              <a:xfrm>
                <a:off x="6660327" y="2732774"/>
                <a:ext cx="424261" cy="414696"/>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33708" y="2582036"/>
                <a:ext cx="661580" cy="6615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5562600" y="1905000"/>
              <a:ext cx="723788" cy="19215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001701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latin typeface="Arial"/>
                <a:cs typeface="Arial"/>
              </a:rPr>
              <a:t>Smoking &amp; Reproduction</a:t>
            </a:r>
            <a:endParaRPr lang="en-US" dirty="0">
              <a:latin typeface="Arial"/>
              <a:cs typeface="Arial"/>
            </a:endParaRPr>
          </a:p>
        </p:txBody>
      </p:sp>
      <p:sp>
        <p:nvSpPr>
          <p:cNvPr id="3" name="Content Placeholder 2"/>
          <p:cNvSpPr>
            <a:spLocks noGrp="1"/>
          </p:cNvSpPr>
          <p:nvPr>
            <p:ph idx="1"/>
          </p:nvPr>
        </p:nvSpPr>
        <p:spPr>
          <a:xfrm>
            <a:off x="457200" y="1066800"/>
            <a:ext cx="8229600" cy="4724401"/>
          </a:xfrm>
        </p:spPr>
        <p:txBody>
          <a:bodyPr/>
          <a:lstStyle/>
          <a:p>
            <a:endParaRPr lang="en-US" dirty="0" smtClean="0">
              <a:solidFill>
                <a:srgbClr val="FFCC00"/>
              </a:solidFill>
            </a:endParaRPr>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buNone/>
            </a:pPr>
            <a:endParaRPr lang="en-US" dirty="0"/>
          </a:p>
          <a:p>
            <a:pPr marL="0" indent="0">
              <a:buNone/>
            </a:pPr>
            <a:endParaRPr lang="en-US" dirty="0">
              <a:solidFill>
                <a:srgbClr val="FFCC00"/>
              </a:solidFill>
            </a:endParaRPr>
          </a:p>
        </p:txBody>
      </p:sp>
      <p:sp>
        <p:nvSpPr>
          <p:cNvPr id="6" name="Content Placeholder 2"/>
          <p:cNvSpPr txBox="1">
            <a:spLocks/>
          </p:cNvSpPr>
          <p:nvPr/>
        </p:nvSpPr>
        <p:spPr>
          <a:xfrm>
            <a:off x="609600" y="990600"/>
            <a:ext cx="8229600" cy="4953001"/>
          </a:xfrm>
          <a:prstGeom prst="rect">
            <a:avLst/>
          </a:prstGeom>
        </p:spPr>
        <p:txBody>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Arial"/>
                <a:cs typeface="Arial"/>
              </a:rPr>
              <a:t>Smoking during pregnancy endangers moms and babies.</a:t>
            </a:r>
          </a:p>
          <a:p>
            <a:r>
              <a:rPr lang="en-US" dirty="0" smtClean="0">
                <a:latin typeface="Arial"/>
                <a:cs typeface="Arial"/>
              </a:rPr>
              <a:t>More than 400,000 U.S. babies are exposed to chemicals in cigarette smoke before birth.</a:t>
            </a:r>
          </a:p>
          <a:p>
            <a:r>
              <a:rPr lang="en-US" dirty="0" smtClean="0">
                <a:latin typeface="Arial"/>
                <a:cs typeface="Arial"/>
              </a:rPr>
              <a:t>Babies of smoking mothers have higher risk of SIDS. </a:t>
            </a:r>
          </a:p>
          <a:p>
            <a:r>
              <a:rPr lang="en-US" dirty="0" smtClean="0">
                <a:latin typeface="Arial"/>
                <a:cs typeface="Arial"/>
              </a:rPr>
              <a:t>Mothers who smoke in early pregnancy are more likely to have babies with cleft lip or cleft palate.</a:t>
            </a:r>
          </a:p>
          <a:p>
            <a:pPr marL="0" indent="0">
              <a:buFont typeface="Wingdings" pitchFamily="2" charset="2"/>
              <a:buNone/>
            </a:pPr>
            <a:endParaRPr lang="en-US" dirty="0" smtClean="0"/>
          </a:p>
          <a:p>
            <a:pPr marL="0" indent="0">
              <a:buFont typeface="Wingdings" pitchFamily="2" charset="2"/>
              <a:buNone/>
            </a:pPr>
            <a:endParaRPr lang="en-US" dirty="0">
              <a:solidFill>
                <a:srgbClr val="FFCC00"/>
              </a:solidFill>
            </a:endParaRPr>
          </a:p>
        </p:txBody>
      </p:sp>
    </p:spTree>
    <p:extLst>
      <p:ext uri="{BB962C8B-B14F-4D97-AF65-F5344CB8AC3E}">
        <p14:creationId xmlns:p14="http://schemas.microsoft.com/office/powerpoint/2010/main" val="354383390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latin typeface="Arial"/>
                <a:cs typeface="Arial"/>
              </a:rPr>
              <a:t>Smoking and Reproduction</a:t>
            </a:r>
            <a:endParaRPr lang="en-US" dirty="0">
              <a:latin typeface="Arial"/>
              <a:cs typeface="Arial"/>
            </a:endParaRPr>
          </a:p>
        </p:txBody>
      </p:sp>
      <p:sp>
        <p:nvSpPr>
          <p:cNvPr id="3" name="Content Placeholder 2"/>
          <p:cNvSpPr>
            <a:spLocks noGrp="1"/>
          </p:cNvSpPr>
          <p:nvPr>
            <p:ph idx="1"/>
          </p:nvPr>
        </p:nvSpPr>
        <p:spPr>
          <a:xfrm>
            <a:off x="457200" y="914400"/>
            <a:ext cx="8229600" cy="4876801"/>
          </a:xfrm>
        </p:spPr>
        <p:txBody>
          <a:bodyPr/>
          <a:lstStyle/>
          <a:p>
            <a:r>
              <a:rPr lang="en-US" dirty="0" smtClean="0">
                <a:latin typeface="Arial"/>
                <a:cs typeface="Arial"/>
              </a:rPr>
              <a:t>Smoking can cause ectopic pregnancy, which almost always causes the fetus to die.</a:t>
            </a:r>
          </a:p>
          <a:p>
            <a:r>
              <a:rPr lang="en-US" smtClean="0">
                <a:latin typeface="Arial"/>
                <a:cs typeface="Arial"/>
              </a:rPr>
              <a:t>Other </a:t>
            </a:r>
            <a:r>
              <a:rPr lang="en-US" dirty="0" smtClean="0">
                <a:latin typeface="Arial"/>
                <a:cs typeface="Arial"/>
              </a:rPr>
              <a:t>smoking complications </a:t>
            </a:r>
          </a:p>
          <a:p>
            <a:pPr marL="0" indent="0">
              <a:buNone/>
            </a:pPr>
            <a:r>
              <a:rPr lang="en-US" dirty="0">
                <a:latin typeface="Arial"/>
                <a:cs typeface="Arial"/>
              </a:rPr>
              <a:t> </a:t>
            </a:r>
            <a:r>
              <a:rPr lang="en-US" dirty="0" smtClean="0">
                <a:latin typeface="Arial"/>
                <a:cs typeface="Arial"/>
              </a:rPr>
              <a:t>   can include: </a:t>
            </a:r>
          </a:p>
          <a:p>
            <a:pPr lvl="1">
              <a:buFont typeface="Wingdings" panose="05000000000000000000" pitchFamily="2" charset="2"/>
              <a:buChar char="v"/>
            </a:pPr>
            <a:r>
              <a:rPr lang="en-US" dirty="0" smtClean="0">
                <a:latin typeface="Arial"/>
                <a:cs typeface="Arial"/>
              </a:rPr>
              <a:t>early delivery </a:t>
            </a:r>
          </a:p>
          <a:p>
            <a:pPr lvl="1">
              <a:buFont typeface="Wingdings" panose="05000000000000000000" pitchFamily="2" charset="2"/>
              <a:buChar char="v"/>
            </a:pPr>
            <a:r>
              <a:rPr lang="en-US" dirty="0" smtClean="0">
                <a:latin typeface="Arial"/>
                <a:cs typeface="Arial"/>
              </a:rPr>
              <a:t>low birth weight</a:t>
            </a:r>
          </a:p>
          <a:p>
            <a:pPr marL="1371600" lvl="3" indent="0">
              <a:buNone/>
            </a:pPr>
            <a:endParaRPr lang="en-US" dirty="0" smtClean="0"/>
          </a:p>
        </p:txBody>
      </p:sp>
      <p:pic>
        <p:nvPicPr>
          <p:cNvPr id="6" name="Picture 5" descr="Photo of a woman and a newborn baby." title="Photo of a woman and a newborn bab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119184"/>
            <a:ext cx="2168538" cy="3657600"/>
          </a:xfrm>
          <a:prstGeom prst="rect">
            <a:avLst/>
          </a:prstGeom>
        </p:spPr>
      </p:pic>
    </p:spTree>
    <p:extLst>
      <p:ext uri="{BB962C8B-B14F-4D97-AF65-F5344CB8AC3E}">
        <p14:creationId xmlns:p14="http://schemas.microsoft.com/office/powerpoint/2010/main" val="36394288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latin typeface="Arial"/>
                <a:cs typeface="Arial"/>
              </a:rPr>
              <a:t>Smoking and Reproduction</a:t>
            </a:r>
            <a:endParaRPr lang="en-US" dirty="0">
              <a:latin typeface="Arial"/>
              <a:cs typeface="Arial"/>
            </a:endParaRPr>
          </a:p>
        </p:txBody>
      </p:sp>
      <p:sp>
        <p:nvSpPr>
          <p:cNvPr id="3" name="Content Placeholder 2"/>
          <p:cNvSpPr>
            <a:spLocks noGrp="1"/>
          </p:cNvSpPr>
          <p:nvPr>
            <p:ph idx="1"/>
          </p:nvPr>
        </p:nvSpPr>
        <p:spPr>
          <a:xfrm>
            <a:off x="457200" y="762000"/>
            <a:ext cx="8229600" cy="5029201"/>
          </a:xfrm>
        </p:spPr>
        <p:txBody>
          <a:bodyPr/>
          <a:lstStyle/>
          <a:p>
            <a:pPr marL="0" indent="0">
              <a:buNone/>
            </a:pPr>
            <a:r>
              <a:rPr lang="en-US" dirty="0" smtClean="0">
                <a:latin typeface="Arial"/>
                <a:cs typeface="Arial"/>
              </a:rPr>
              <a:t>Smoking also causes reproductive issues for men:</a:t>
            </a:r>
          </a:p>
          <a:p>
            <a:r>
              <a:rPr lang="en-US" dirty="0" smtClean="0">
                <a:latin typeface="Arial"/>
                <a:cs typeface="Arial"/>
              </a:rPr>
              <a:t>Smoking can cause </a:t>
            </a:r>
            <a:r>
              <a:rPr lang="en-US" dirty="0">
                <a:latin typeface="Arial"/>
                <a:cs typeface="Arial"/>
              </a:rPr>
              <a:t>erectile dysfunction </a:t>
            </a:r>
            <a:r>
              <a:rPr lang="en-US" dirty="0" smtClean="0">
                <a:latin typeface="Arial"/>
                <a:cs typeface="Arial"/>
              </a:rPr>
              <a:t>(ED).</a:t>
            </a:r>
          </a:p>
          <a:p>
            <a:r>
              <a:rPr lang="en-US" dirty="0" smtClean="0">
                <a:latin typeface="Arial"/>
                <a:cs typeface="Arial"/>
              </a:rPr>
              <a:t>Smoking </a:t>
            </a:r>
            <a:r>
              <a:rPr lang="en-US" dirty="0">
                <a:latin typeface="Arial"/>
                <a:cs typeface="Arial"/>
              </a:rPr>
              <a:t>damages DNA in </a:t>
            </a:r>
            <a:r>
              <a:rPr lang="en-US" dirty="0" smtClean="0">
                <a:latin typeface="Arial"/>
                <a:cs typeface="Arial"/>
              </a:rPr>
              <a:t>sperm.</a:t>
            </a:r>
            <a:endParaRPr lang="en-US" dirty="0">
              <a:latin typeface="Arial"/>
              <a:cs typeface="Arial"/>
            </a:endParaRPr>
          </a:p>
          <a:p>
            <a:endParaRPr lang="en-US" dirty="0"/>
          </a:p>
        </p:txBody>
      </p:sp>
      <p:pic>
        <p:nvPicPr>
          <p:cNvPr id="5" name="Picture 4" descr="Photo of a man and a woman." title="Photo of a man and a wom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438400"/>
            <a:ext cx="3657600" cy="3517392"/>
          </a:xfrm>
          <a:prstGeom prst="rect">
            <a:avLst/>
          </a:prstGeom>
        </p:spPr>
      </p:pic>
    </p:spTree>
    <p:extLst>
      <p:ext uri="{BB962C8B-B14F-4D97-AF65-F5344CB8AC3E}">
        <p14:creationId xmlns:p14="http://schemas.microsoft.com/office/powerpoint/2010/main" val="307085067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381000"/>
          </a:xfrm>
        </p:spPr>
        <p:txBody>
          <a:bodyPr/>
          <a:lstStyle/>
          <a:p>
            <a:r>
              <a:rPr lang="en-US" dirty="0" smtClean="0">
                <a:latin typeface="Arial"/>
                <a:cs typeface="Arial"/>
              </a:rPr>
              <a:t>Smoking and Diabetes</a:t>
            </a:r>
            <a:endParaRPr lang="en-US" dirty="0">
              <a:latin typeface="Arial"/>
              <a:cs typeface="Arial"/>
            </a:endParaRPr>
          </a:p>
        </p:txBody>
      </p:sp>
      <p:sp>
        <p:nvSpPr>
          <p:cNvPr id="3" name="Content Placeholder 2"/>
          <p:cNvSpPr>
            <a:spLocks noGrp="1"/>
          </p:cNvSpPr>
          <p:nvPr>
            <p:ph idx="1"/>
          </p:nvPr>
        </p:nvSpPr>
        <p:spPr>
          <a:xfrm>
            <a:off x="457200" y="990600"/>
            <a:ext cx="8229600" cy="4800601"/>
          </a:xfrm>
        </p:spPr>
        <p:txBody>
          <a:bodyPr/>
          <a:lstStyle/>
          <a:p>
            <a:pPr marL="0" indent="0">
              <a:buNone/>
            </a:pPr>
            <a:r>
              <a:rPr lang="en-US" dirty="0" smtClean="0">
                <a:solidFill>
                  <a:srgbClr val="FFCC00"/>
                </a:solidFill>
                <a:latin typeface="Arial"/>
                <a:cs typeface="Arial"/>
              </a:rPr>
              <a:t>Diabetes is the 7</a:t>
            </a:r>
            <a:r>
              <a:rPr lang="en-US" baseline="30000" dirty="0" smtClean="0">
                <a:solidFill>
                  <a:srgbClr val="FFCC00"/>
                </a:solidFill>
                <a:latin typeface="Arial"/>
                <a:cs typeface="Arial"/>
              </a:rPr>
              <a:t>th</a:t>
            </a:r>
            <a:r>
              <a:rPr lang="en-US" dirty="0" smtClean="0">
                <a:solidFill>
                  <a:srgbClr val="FFCC00"/>
                </a:solidFill>
                <a:latin typeface="Arial"/>
                <a:cs typeface="Arial"/>
              </a:rPr>
              <a:t> leading cause of death in the U.S.</a:t>
            </a:r>
          </a:p>
          <a:p>
            <a:r>
              <a:rPr lang="en-US" dirty="0" smtClean="0">
                <a:latin typeface="Arial"/>
                <a:cs typeface="Arial"/>
              </a:rPr>
              <a:t>Smoking causes type 2 diabetes.</a:t>
            </a:r>
          </a:p>
          <a:p>
            <a:r>
              <a:rPr lang="en-US" dirty="0" smtClean="0">
                <a:latin typeface="Arial"/>
                <a:cs typeface="Arial"/>
              </a:rPr>
              <a:t>Smokers are 30-40% more likely to develop type 2 diabetes than nonsmokers.</a:t>
            </a:r>
          </a:p>
          <a:p>
            <a:endParaRPr lang="en-US" dirty="0" smtClean="0"/>
          </a:p>
          <a:p>
            <a:endParaRPr lang="en-US" dirty="0"/>
          </a:p>
        </p:txBody>
      </p:sp>
    </p:spTree>
    <p:extLst>
      <p:ext uri="{BB962C8B-B14F-4D97-AF65-F5344CB8AC3E}">
        <p14:creationId xmlns:p14="http://schemas.microsoft.com/office/powerpoint/2010/main" val="86956616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latin typeface="Arial"/>
                <a:cs typeface="Arial"/>
              </a:rPr>
              <a:t>Smoking and Diabetes</a:t>
            </a:r>
            <a:endParaRPr lang="en-US" dirty="0">
              <a:latin typeface="Arial"/>
              <a:cs typeface="Arial"/>
            </a:endParaRPr>
          </a:p>
        </p:txBody>
      </p:sp>
      <p:sp>
        <p:nvSpPr>
          <p:cNvPr id="3" name="Content Placeholder 2"/>
          <p:cNvSpPr>
            <a:spLocks noGrp="1"/>
          </p:cNvSpPr>
          <p:nvPr>
            <p:ph idx="1"/>
          </p:nvPr>
        </p:nvSpPr>
        <p:spPr>
          <a:xfrm>
            <a:off x="457200" y="914400"/>
            <a:ext cx="8229600" cy="4876801"/>
          </a:xfrm>
        </p:spPr>
        <p:txBody>
          <a:bodyPr/>
          <a:lstStyle/>
          <a:p>
            <a:pPr marL="0" indent="0">
              <a:buNone/>
            </a:pPr>
            <a:r>
              <a:rPr lang="en-US" dirty="0" smtClean="0">
                <a:latin typeface="Arial"/>
                <a:cs typeface="Arial"/>
              </a:rPr>
              <a:t>Diabetic smokers: </a:t>
            </a:r>
          </a:p>
          <a:p>
            <a:r>
              <a:rPr lang="en-US" dirty="0" smtClean="0">
                <a:latin typeface="Arial"/>
                <a:cs typeface="Arial"/>
              </a:rPr>
              <a:t>Have difficulty </a:t>
            </a:r>
            <a:r>
              <a:rPr lang="en-US" dirty="0">
                <a:latin typeface="Arial"/>
                <a:cs typeface="Arial"/>
              </a:rPr>
              <a:t>regulating </a:t>
            </a:r>
            <a:r>
              <a:rPr lang="en-US" dirty="0" smtClean="0">
                <a:latin typeface="Arial"/>
                <a:cs typeface="Arial"/>
              </a:rPr>
              <a:t>insulin levels.</a:t>
            </a:r>
            <a:endParaRPr lang="en-US" dirty="0">
              <a:latin typeface="Arial"/>
              <a:cs typeface="Arial"/>
            </a:endParaRPr>
          </a:p>
          <a:p>
            <a:r>
              <a:rPr lang="en-US" dirty="0" smtClean="0">
                <a:latin typeface="Arial"/>
                <a:cs typeface="Arial"/>
              </a:rPr>
              <a:t>Have higher risk of heart disease, blindness, kidney failure, and nerve and blood </a:t>
            </a:r>
            <a:br>
              <a:rPr lang="en-US" dirty="0" smtClean="0">
                <a:latin typeface="Arial"/>
                <a:cs typeface="Arial"/>
              </a:rPr>
            </a:br>
            <a:r>
              <a:rPr lang="en-US" dirty="0" smtClean="0">
                <a:latin typeface="Arial"/>
                <a:cs typeface="Arial"/>
              </a:rPr>
              <a:t>vessel damage to feet </a:t>
            </a:r>
            <a:br>
              <a:rPr lang="en-US" dirty="0" smtClean="0">
                <a:latin typeface="Arial"/>
                <a:cs typeface="Arial"/>
              </a:rPr>
            </a:br>
            <a:r>
              <a:rPr lang="en-US" dirty="0" smtClean="0">
                <a:latin typeface="Arial"/>
                <a:cs typeface="Arial"/>
              </a:rPr>
              <a:t>and legs.</a:t>
            </a:r>
          </a:p>
          <a:p>
            <a:pPr marL="0" indent="0">
              <a:buNone/>
            </a:pPr>
            <a:endParaRPr lang="en-US" dirty="0" smtClean="0"/>
          </a:p>
          <a:p>
            <a:endParaRPr lang="en-US" dirty="0"/>
          </a:p>
          <a:p>
            <a:endParaRPr lang="en-US" dirty="0" smtClean="0"/>
          </a:p>
        </p:txBody>
      </p:sp>
      <p:pic>
        <p:nvPicPr>
          <p:cNvPr id="5" name="Picture 4" descr="Photo of an older man." title="Photo of an older m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914" y="2601180"/>
            <a:ext cx="2743200" cy="3035808"/>
          </a:xfrm>
          <a:prstGeom prst="rect">
            <a:avLst/>
          </a:prstGeom>
        </p:spPr>
      </p:pic>
    </p:spTree>
    <p:extLst>
      <p:ext uri="{BB962C8B-B14F-4D97-AF65-F5344CB8AC3E}">
        <p14:creationId xmlns:p14="http://schemas.microsoft.com/office/powerpoint/2010/main" val="14981678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latin typeface="Arial"/>
                <a:cs typeface="Arial"/>
              </a:rPr>
              <a:t>Smoking and Eye Disease</a:t>
            </a:r>
            <a:endParaRPr lang="en-US" dirty="0">
              <a:latin typeface="Arial"/>
              <a:cs typeface="Arial"/>
            </a:endParaRPr>
          </a:p>
        </p:txBody>
      </p:sp>
      <p:sp>
        <p:nvSpPr>
          <p:cNvPr id="3" name="Content Placeholder 2"/>
          <p:cNvSpPr>
            <a:spLocks noGrp="1"/>
          </p:cNvSpPr>
          <p:nvPr>
            <p:ph idx="1"/>
          </p:nvPr>
        </p:nvSpPr>
        <p:spPr>
          <a:xfrm>
            <a:off x="457200" y="838200"/>
            <a:ext cx="8229600" cy="4953001"/>
          </a:xfrm>
        </p:spPr>
        <p:txBody>
          <a:bodyPr/>
          <a:lstStyle/>
          <a:p>
            <a:r>
              <a:rPr lang="en-US" dirty="0" smtClean="0">
                <a:latin typeface="Arial"/>
                <a:cs typeface="Arial"/>
              </a:rPr>
              <a:t>Smoking causes serious eye disease, including:</a:t>
            </a:r>
          </a:p>
          <a:p>
            <a:pPr lvl="1">
              <a:buFont typeface="Wingdings" panose="05000000000000000000" pitchFamily="2" charset="2"/>
              <a:buChar char="Ø"/>
            </a:pPr>
            <a:r>
              <a:rPr lang="en-US" dirty="0">
                <a:latin typeface="Arial"/>
                <a:cs typeface="Arial"/>
              </a:rPr>
              <a:t>Age-related macular degeneration (AMD)   </a:t>
            </a:r>
          </a:p>
          <a:p>
            <a:pPr lvl="1">
              <a:buFont typeface="Wingdings" panose="05000000000000000000" pitchFamily="2" charset="2"/>
              <a:buChar char="Ø"/>
            </a:pPr>
            <a:r>
              <a:rPr lang="en-US" dirty="0">
                <a:latin typeface="Arial"/>
                <a:cs typeface="Arial"/>
              </a:rPr>
              <a:t>Cataracts</a:t>
            </a:r>
          </a:p>
          <a:p>
            <a:pPr marL="0" indent="-400050"/>
            <a:r>
              <a:rPr lang="en-US" dirty="0" smtClean="0">
                <a:latin typeface="Arial"/>
                <a:cs typeface="Arial"/>
              </a:rPr>
              <a:t>These </a:t>
            </a:r>
            <a:r>
              <a:rPr lang="en-US" dirty="0">
                <a:latin typeface="Arial"/>
                <a:cs typeface="Arial"/>
              </a:rPr>
              <a:t>diseases are the most common causes of blindness.</a:t>
            </a:r>
          </a:p>
          <a:p>
            <a:endParaRPr lang="en-US" dirty="0" smtClean="0"/>
          </a:p>
          <a:p>
            <a:pPr marL="457200" lvl="1" indent="0">
              <a:buNone/>
            </a:pPr>
            <a:endParaRPr lang="en-US" sz="2400" b="1" dirty="0"/>
          </a:p>
          <a:p>
            <a:endParaRPr lang="en-US" dirty="0"/>
          </a:p>
          <a:p>
            <a:pPr marL="0" indent="0">
              <a:buNone/>
            </a:pPr>
            <a:endParaRPr lang="en-US" dirty="0"/>
          </a:p>
          <a:p>
            <a:pPr marL="0" indent="0">
              <a:buNone/>
            </a:pPr>
            <a:endParaRPr lang="en-US" dirty="0"/>
          </a:p>
        </p:txBody>
      </p:sp>
      <p:pic>
        <p:nvPicPr>
          <p:cNvPr id="5" name="Picture 4" descr="Photo of an older man and a woman." title="Photo of an older man and a wom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2865038"/>
            <a:ext cx="3269183" cy="3154762"/>
          </a:xfrm>
          <a:prstGeom prst="rect">
            <a:avLst/>
          </a:prstGeom>
        </p:spPr>
      </p:pic>
    </p:spTree>
    <p:extLst>
      <p:ext uri="{BB962C8B-B14F-4D97-AF65-F5344CB8AC3E}">
        <p14:creationId xmlns:p14="http://schemas.microsoft.com/office/powerpoint/2010/main" val="30033472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15962"/>
          </a:xfrm>
        </p:spPr>
        <p:txBody>
          <a:bodyPr/>
          <a:lstStyle/>
          <a:p>
            <a:r>
              <a:rPr lang="en-US" dirty="0">
                <a:latin typeface="Arial"/>
                <a:cs typeface="Arial"/>
              </a:rPr>
              <a:t>Smokers </a:t>
            </a:r>
            <a:r>
              <a:rPr lang="en-US" dirty="0" smtClean="0">
                <a:latin typeface="Arial"/>
                <a:cs typeface="Arial"/>
              </a:rPr>
              <a:t>are sicker longer and more often</a:t>
            </a:r>
            <a:endParaRPr lang="en-US" dirty="0">
              <a:latin typeface="Arial"/>
              <a:cs typeface="Arial"/>
            </a:endParaRPr>
          </a:p>
        </p:txBody>
      </p:sp>
      <p:sp>
        <p:nvSpPr>
          <p:cNvPr id="3" name="Content Placeholder 2"/>
          <p:cNvSpPr>
            <a:spLocks noGrp="1"/>
          </p:cNvSpPr>
          <p:nvPr>
            <p:ph idx="1"/>
          </p:nvPr>
        </p:nvSpPr>
        <p:spPr>
          <a:xfrm>
            <a:off x="457200" y="990600"/>
            <a:ext cx="8229600" cy="4800601"/>
          </a:xfrm>
        </p:spPr>
        <p:txBody>
          <a:bodyPr/>
          <a:lstStyle/>
          <a:p>
            <a:r>
              <a:rPr lang="en-US" dirty="0" smtClean="0">
                <a:latin typeface="Arial"/>
                <a:cs typeface="Arial"/>
              </a:rPr>
              <a:t>More than 16 million Americans suffer from at least one disease caused by smoking.</a:t>
            </a:r>
          </a:p>
          <a:p>
            <a:r>
              <a:rPr lang="en-US" dirty="0">
                <a:latin typeface="Arial"/>
                <a:cs typeface="Arial"/>
              </a:rPr>
              <a:t>Smokers have more lung infections than </a:t>
            </a:r>
            <a:r>
              <a:rPr lang="en-US" dirty="0" smtClean="0">
                <a:latin typeface="Arial"/>
                <a:cs typeface="Arial"/>
              </a:rPr>
              <a:t>nonsmokers. </a:t>
            </a:r>
          </a:p>
          <a:p>
            <a:r>
              <a:rPr lang="en-US" dirty="0" smtClean="0">
                <a:latin typeface="Arial"/>
                <a:cs typeface="Arial"/>
              </a:rPr>
              <a:t>Smokers </a:t>
            </a:r>
            <a:r>
              <a:rPr lang="en-US" dirty="0">
                <a:latin typeface="Arial"/>
                <a:cs typeface="Arial"/>
              </a:rPr>
              <a:t>are admitted to hospitals more often than nonsmokers. </a:t>
            </a:r>
          </a:p>
          <a:p>
            <a:r>
              <a:rPr lang="en-US" dirty="0">
                <a:latin typeface="Arial"/>
                <a:cs typeface="Arial"/>
              </a:rPr>
              <a:t>Smokers miss more work than nonsmokers. </a:t>
            </a:r>
          </a:p>
          <a:p>
            <a:endParaRPr lang="en-US" dirty="0" smtClean="0"/>
          </a:p>
          <a:p>
            <a:pPr marL="0" indent="0">
              <a:buNone/>
            </a:pPr>
            <a:endParaRPr lang="en-US" dirty="0" smtClean="0"/>
          </a:p>
        </p:txBody>
      </p:sp>
    </p:spTree>
    <p:extLst>
      <p:ext uri="{BB962C8B-B14F-4D97-AF65-F5344CB8AC3E}">
        <p14:creationId xmlns:p14="http://schemas.microsoft.com/office/powerpoint/2010/main" val="36686645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latin typeface="Arial"/>
                <a:cs typeface="Arial"/>
              </a:rPr>
              <a:t>Smoking and the Immune System</a:t>
            </a:r>
            <a:endParaRPr lang="en-US" dirty="0">
              <a:latin typeface="Arial"/>
              <a:cs typeface="Arial"/>
            </a:endParaRPr>
          </a:p>
        </p:txBody>
      </p:sp>
      <p:sp>
        <p:nvSpPr>
          <p:cNvPr id="3" name="Content Placeholder 2"/>
          <p:cNvSpPr>
            <a:spLocks noGrp="1"/>
          </p:cNvSpPr>
          <p:nvPr>
            <p:ph idx="1"/>
          </p:nvPr>
        </p:nvSpPr>
        <p:spPr>
          <a:xfrm>
            <a:off x="457200" y="914400"/>
            <a:ext cx="8229600" cy="4876801"/>
          </a:xfrm>
        </p:spPr>
        <p:txBody>
          <a:bodyPr/>
          <a:lstStyle/>
          <a:p>
            <a:r>
              <a:rPr lang="en-US" dirty="0" smtClean="0">
                <a:latin typeface="Arial"/>
                <a:cs typeface="Arial"/>
              </a:rPr>
              <a:t>Smoking harms the immune system</a:t>
            </a:r>
            <a:r>
              <a:rPr lang="en-US" dirty="0">
                <a:latin typeface="Arial"/>
                <a:cs typeface="Arial"/>
              </a:rPr>
              <a:t> </a:t>
            </a:r>
            <a:r>
              <a:rPr lang="en-US" dirty="0" smtClean="0">
                <a:latin typeface="Arial"/>
                <a:cs typeface="Arial"/>
              </a:rPr>
              <a:t>and causes </a:t>
            </a:r>
            <a:r>
              <a:rPr lang="en-US" dirty="0">
                <a:latin typeface="Arial"/>
                <a:cs typeface="Arial"/>
              </a:rPr>
              <a:t>autoimmune disorders.</a:t>
            </a:r>
          </a:p>
          <a:p>
            <a:r>
              <a:rPr lang="en-US" dirty="0" smtClean="0">
                <a:latin typeface="Arial"/>
                <a:cs typeface="Arial"/>
              </a:rPr>
              <a:t>Smoking is a cause of rheumatoid </a:t>
            </a:r>
            <a:r>
              <a:rPr lang="en-US" dirty="0">
                <a:latin typeface="Arial"/>
                <a:cs typeface="Arial"/>
              </a:rPr>
              <a:t>arthritis  (RA</a:t>
            </a:r>
            <a:r>
              <a:rPr lang="en-US" dirty="0" smtClean="0">
                <a:latin typeface="Arial"/>
                <a:cs typeface="Arial"/>
              </a:rPr>
              <a:t>).</a:t>
            </a:r>
            <a:endParaRPr lang="en-US" dirty="0">
              <a:latin typeface="Arial"/>
              <a:cs typeface="Arial"/>
            </a:endParaRPr>
          </a:p>
          <a:p>
            <a:r>
              <a:rPr lang="en-US" dirty="0">
                <a:latin typeface="Arial"/>
                <a:cs typeface="Arial"/>
              </a:rPr>
              <a:t>RA treatment can be less </a:t>
            </a:r>
            <a:br>
              <a:rPr lang="en-US" dirty="0">
                <a:latin typeface="Arial"/>
                <a:cs typeface="Arial"/>
              </a:rPr>
            </a:br>
            <a:r>
              <a:rPr lang="en-US" dirty="0">
                <a:latin typeface="Arial"/>
                <a:cs typeface="Arial"/>
              </a:rPr>
              <a:t>effective for smokers.</a:t>
            </a:r>
          </a:p>
          <a:p>
            <a:endParaRPr lang="en-US" dirty="0" smtClean="0"/>
          </a:p>
          <a:p>
            <a:endParaRPr lang="en-US" dirty="0" smtClean="0"/>
          </a:p>
        </p:txBody>
      </p:sp>
      <p:pic>
        <p:nvPicPr>
          <p:cNvPr id="4" name="Picture 3" descr="Photo of hands." title="Photo of hands."/>
          <p:cNvPicPr>
            <a:picLocks noChangeAspect="1"/>
          </p:cNvPicPr>
          <p:nvPr/>
        </p:nvPicPr>
        <p:blipFill rotWithShape="1">
          <a:blip r:embed="rId3" cstate="print">
            <a:extLst>
              <a:ext uri="{28A0092B-C50C-407E-A947-70E740481C1C}">
                <a14:useLocalDpi xmlns:a14="http://schemas.microsoft.com/office/drawing/2010/main" val="0"/>
              </a:ext>
            </a:extLst>
          </a:blip>
          <a:srcRect t="11531" b="19820"/>
          <a:stretch/>
        </p:blipFill>
        <p:spPr>
          <a:xfrm>
            <a:off x="4953000" y="2514600"/>
            <a:ext cx="3194000" cy="3288957"/>
          </a:xfrm>
          <a:prstGeom prst="rect">
            <a:avLst/>
          </a:prstGeom>
        </p:spPr>
      </p:pic>
    </p:spTree>
    <p:extLst>
      <p:ext uri="{BB962C8B-B14F-4D97-AF65-F5344CB8AC3E}">
        <p14:creationId xmlns:p14="http://schemas.microsoft.com/office/powerpoint/2010/main" val="76466294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lstStyle/>
          <a:p>
            <a:r>
              <a:rPr lang="en-US" dirty="0" smtClean="0">
                <a:latin typeface="Arial"/>
                <a:cs typeface="Arial"/>
              </a:rPr>
              <a:t>The Grim Statistics</a:t>
            </a:r>
            <a:endParaRPr lang="en-US" dirty="0">
              <a:latin typeface="Arial"/>
              <a:cs typeface="Arial"/>
            </a:endParaRPr>
          </a:p>
        </p:txBody>
      </p:sp>
      <p:sp>
        <p:nvSpPr>
          <p:cNvPr id="3" name="Content Placeholder 2"/>
          <p:cNvSpPr>
            <a:spLocks noGrp="1"/>
          </p:cNvSpPr>
          <p:nvPr>
            <p:ph idx="1"/>
          </p:nvPr>
        </p:nvSpPr>
        <p:spPr>
          <a:xfrm>
            <a:off x="533400" y="1143000"/>
            <a:ext cx="8229600" cy="4724400"/>
          </a:xfrm>
        </p:spPr>
        <p:txBody>
          <a:bodyPr/>
          <a:lstStyle/>
          <a:p>
            <a:pPr marL="0" indent="0">
              <a:buNone/>
            </a:pPr>
            <a:r>
              <a:rPr lang="en-US" dirty="0" smtClean="0">
                <a:solidFill>
                  <a:srgbClr val="FFCC00"/>
                </a:solidFill>
                <a:latin typeface="Arial"/>
                <a:cs typeface="Arial"/>
              </a:rPr>
              <a:t>Between 1964 and 2014:</a:t>
            </a:r>
          </a:p>
          <a:p>
            <a:r>
              <a:rPr lang="en-US" dirty="0" smtClean="0">
                <a:latin typeface="Arial"/>
                <a:cs typeface="Arial"/>
              </a:rPr>
              <a:t>Over 20 million Americans died because of smoking, including</a:t>
            </a:r>
          </a:p>
          <a:p>
            <a:pPr lvl="1">
              <a:buFont typeface="Wingdings" panose="05000000000000000000" pitchFamily="2" charset="2"/>
              <a:buChar char="Ø"/>
            </a:pPr>
            <a:r>
              <a:rPr lang="en-US" dirty="0" smtClean="0">
                <a:latin typeface="Arial"/>
                <a:cs typeface="Arial"/>
              </a:rPr>
              <a:t>2.5 million nonsmokers</a:t>
            </a:r>
          </a:p>
          <a:p>
            <a:pPr lvl="1">
              <a:buFont typeface="Wingdings" panose="05000000000000000000" pitchFamily="2" charset="2"/>
              <a:buChar char="Ø"/>
            </a:pPr>
            <a:r>
              <a:rPr lang="en-US" dirty="0" smtClean="0">
                <a:latin typeface="Arial"/>
                <a:cs typeface="Arial"/>
              </a:rPr>
              <a:t>More than 100,000 babies</a:t>
            </a:r>
          </a:p>
          <a:p>
            <a:pPr marL="457200" lvl="1" indent="0">
              <a:buNone/>
            </a:pPr>
            <a:endParaRPr lang="en-US" dirty="0" smtClean="0">
              <a:latin typeface="Arial"/>
              <a:cs typeface="Arial"/>
            </a:endParaRPr>
          </a:p>
          <a:p>
            <a:r>
              <a:rPr lang="en-US" dirty="0" smtClean="0">
                <a:latin typeface="Arial"/>
                <a:cs typeface="Arial"/>
              </a:rPr>
              <a:t>Smoking is still the </a:t>
            </a:r>
            <a:r>
              <a:rPr lang="en-US" dirty="0" smtClean="0">
                <a:solidFill>
                  <a:srgbClr val="FFC000"/>
                </a:solidFill>
                <a:latin typeface="Arial"/>
                <a:cs typeface="Arial"/>
              </a:rPr>
              <a:t>leading cause </a:t>
            </a:r>
            <a:r>
              <a:rPr lang="en-US" dirty="0" smtClean="0">
                <a:latin typeface="Arial"/>
                <a:cs typeface="Arial"/>
              </a:rPr>
              <a:t>of preventable disease and death in the United States.</a:t>
            </a:r>
          </a:p>
          <a:p>
            <a:endParaRPr lang="en-US" dirty="0" smtClean="0">
              <a:latin typeface="Arial"/>
              <a:cs typeface="Arial"/>
            </a:endParaRPr>
          </a:p>
          <a:p>
            <a:endParaRPr lang="en-US" sz="2000" dirty="0">
              <a:latin typeface="Arial"/>
              <a:cs typeface="Arial"/>
            </a:endParaRPr>
          </a:p>
        </p:txBody>
      </p:sp>
    </p:spTree>
    <p:extLst>
      <p:ext uri="{BB962C8B-B14F-4D97-AF65-F5344CB8AC3E}">
        <p14:creationId xmlns:p14="http://schemas.microsoft.com/office/powerpoint/2010/main" val="304909801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latin typeface="Arial"/>
                <a:cs typeface="Arial"/>
              </a:rPr>
              <a:t>Smoking Today – The Persistent Epidemic</a:t>
            </a:r>
            <a:endParaRPr lang="en-US" dirty="0">
              <a:latin typeface="Arial"/>
              <a:cs typeface="Arial"/>
            </a:endParaRPr>
          </a:p>
        </p:txBody>
      </p:sp>
      <p:sp>
        <p:nvSpPr>
          <p:cNvPr id="3" name="Content Placeholder 2"/>
          <p:cNvSpPr>
            <a:spLocks noGrp="1"/>
          </p:cNvSpPr>
          <p:nvPr>
            <p:ph idx="1"/>
          </p:nvPr>
        </p:nvSpPr>
        <p:spPr>
          <a:xfrm>
            <a:off x="457200" y="1143000"/>
            <a:ext cx="8229600" cy="4648201"/>
          </a:xfrm>
        </p:spPr>
        <p:txBody>
          <a:bodyPr/>
          <a:lstStyle/>
          <a:p>
            <a:pPr marL="0" indent="0">
              <a:buNone/>
            </a:pPr>
            <a:r>
              <a:rPr lang="en-US" dirty="0">
                <a:solidFill>
                  <a:srgbClr val="FF0000"/>
                </a:solidFill>
                <a:latin typeface="Arial"/>
                <a:cs typeface="Arial"/>
              </a:rPr>
              <a:t>Cigarettes</a:t>
            </a:r>
            <a:r>
              <a:rPr lang="en-US" dirty="0">
                <a:solidFill>
                  <a:srgbClr val="FFCC00"/>
                </a:solidFill>
                <a:latin typeface="Arial"/>
                <a:cs typeface="Arial"/>
              </a:rPr>
              <a:t> cause </a:t>
            </a:r>
            <a:r>
              <a:rPr lang="en-US" dirty="0" smtClean="0">
                <a:solidFill>
                  <a:srgbClr val="FFCC00"/>
                </a:solidFill>
                <a:latin typeface="Arial"/>
                <a:cs typeface="Arial"/>
              </a:rPr>
              <a:t>almost all tobacco-related </a:t>
            </a:r>
            <a:r>
              <a:rPr lang="en-US" dirty="0">
                <a:solidFill>
                  <a:srgbClr val="FFCC00"/>
                </a:solidFill>
                <a:latin typeface="Arial"/>
                <a:cs typeface="Arial"/>
              </a:rPr>
              <a:t>disease </a:t>
            </a:r>
            <a:r>
              <a:rPr lang="en-US" dirty="0" smtClean="0">
                <a:solidFill>
                  <a:srgbClr val="FFCC00"/>
                </a:solidFill>
                <a:latin typeface="Arial"/>
                <a:cs typeface="Arial"/>
              </a:rPr>
              <a:t>and death.</a:t>
            </a:r>
          </a:p>
          <a:p>
            <a:r>
              <a:rPr lang="en-US" dirty="0" smtClean="0">
                <a:latin typeface="Arial"/>
                <a:cs typeface="Arial"/>
              </a:rPr>
              <a:t>Smoking claims nearly 500,000 lives every year.</a:t>
            </a:r>
          </a:p>
          <a:p>
            <a:r>
              <a:rPr lang="en-US" dirty="0">
                <a:latin typeface="Arial"/>
                <a:cs typeface="Arial"/>
              </a:rPr>
              <a:t>M</a:t>
            </a:r>
            <a:r>
              <a:rPr lang="en-US" dirty="0" smtClean="0">
                <a:latin typeface="Arial"/>
                <a:cs typeface="Arial"/>
              </a:rPr>
              <a:t>ore </a:t>
            </a:r>
            <a:r>
              <a:rPr lang="en-US" dirty="0">
                <a:latin typeface="Arial"/>
                <a:cs typeface="Arial"/>
              </a:rPr>
              <a:t>than </a:t>
            </a:r>
            <a:r>
              <a:rPr lang="en-US" dirty="0" smtClean="0">
                <a:solidFill>
                  <a:srgbClr val="FFCC00"/>
                </a:solidFill>
                <a:latin typeface="Arial"/>
                <a:cs typeface="Arial"/>
              </a:rPr>
              <a:t>16 </a:t>
            </a:r>
            <a:r>
              <a:rPr lang="en-US" dirty="0">
                <a:solidFill>
                  <a:srgbClr val="FFCC00"/>
                </a:solidFill>
                <a:latin typeface="Arial"/>
                <a:cs typeface="Arial"/>
              </a:rPr>
              <a:t>million </a:t>
            </a:r>
            <a:r>
              <a:rPr lang="en-US" dirty="0">
                <a:latin typeface="Arial"/>
                <a:cs typeface="Arial"/>
              </a:rPr>
              <a:t>people have at least one smoking-related </a:t>
            </a:r>
            <a:r>
              <a:rPr lang="en-US" dirty="0" smtClean="0">
                <a:latin typeface="Arial"/>
                <a:cs typeface="Arial"/>
              </a:rPr>
              <a:t>disease.</a:t>
            </a:r>
          </a:p>
          <a:p>
            <a:r>
              <a:rPr lang="en-US" dirty="0" smtClean="0">
                <a:solidFill>
                  <a:srgbClr val="FFCC00"/>
                </a:solidFill>
                <a:latin typeface="Arial"/>
                <a:cs typeface="Arial"/>
              </a:rPr>
              <a:t>88 </a:t>
            </a:r>
            <a:r>
              <a:rPr lang="en-US" dirty="0">
                <a:solidFill>
                  <a:srgbClr val="FFCC00"/>
                </a:solidFill>
                <a:latin typeface="Arial"/>
                <a:cs typeface="Arial"/>
              </a:rPr>
              <a:t>million </a:t>
            </a:r>
            <a:r>
              <a:rPr lang="en-US" dirty="0" smtClean="0">
                <a:latin typeface="Arial"/>
                <a:cs typeface="Arial"/>
              </a:rPr>
              <a:t>Americans continue to be exposed </a:t>
            </a:r>
            <a:r>
              <a:rPr lang="en-US" dirty="0">
                <a:latin typeface="Arial"/>
                <a:cs typeface="Arial"/>
              </a:rPr>
              <a:t>to </a:t>
            </a:r>
            <a:r>
              <a:rPr lang="en-US" dirty="0" smtClean="0">
                <a:latin typeface="Arial"/>
                <a:cs typeface="Arial"/>
              </a:rPr>
              <a:t>SHS.</a:t>
            </a:r>
          </a:p>
        </p:txBody>
      </p:sp>
    </p:spTree>
    <p:extLst>
      <p:ext uri="{BB962C8B-B14F-4D97-AF65-F5344CB8AC3E}">
        <p14:creationId xmlns:p14="http://schemas.microsoft.com/office/powerpoint/2010/main" val="95585721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latin typeface="Arial"/>
                <a:cs typeface="Arial"/>
              </a:rPr>
              <a:t>Smoking Today – The Persistent Epidemic</a:t>
            </a:r>
            <a:endParaRPr lang="en-US" dirty="0">
              <a:latin typeface="Arial"/>
              <a:cs typeface="Arial"/>
            </a:endParaRPr>
          </a:p>
        </p:txBody>
      </p:sp>
      <p:sp>
        <p:nvSpPr>
          <p:cNvPr id="3" name="Content Placeholder 2"/>
          <p:cNvSpPr>
            <a:spLocks noGrp="1"/>
          </p:cNvSpPr>
          <p:nvPr>
            <p:ph idx="1"/>
          </p:nvPr>
        </p:nvSpPr>
        <p:spPr>
          <a:xfrm>
            <a:off x="457200" y="868362"/>
            <a:ext cx="8229600" cy="4419601"/>
          </a:xfrm>
        </p:spPr>
        <p:txBody>
          <a:bodyPr/>
          <a:lstStyle/>
          <a:p>
            <a:r>
              <a:rPr lang="en-US" dirty="0" smtClean="0">
                <a:latin typeface="Arial"/>
                <a:cs typeface="Arial"/>
              </a:rPr>
              <a:t>Lower smoking rates have saved 8 million lives and added about three years to average life expectancy.</a:t>
            </a:r>
          </a:p>
          <a:p>
            <a:r>
              <a:rPr lang="en-US" dirty="0" smtClean="0">
                <a:latin typeface="Arial"/>
                <a:cs typeface="Arial"/>
              </a:rPr>
              <a:t>50 years after the first </a:t>
            </a:r>
            <a:r>
              <a:rPr lang="en-US" dirty="0">
                <a:latin typeface="Arial"/>
                <a:cs typeface="Arial"/>
              </a:rPr>
              <a:t>SG report, 18% of Americans </a:t>
            </a:r>
            <a:r>
              <a:rPr lang="en-US" dirty="0" smtClean="0">
                <a:latin typeface="Arial"/>
                <a:cs typeface="Arial"/>
              </a:rPr>
              <a:t>smoke compared </a:t>
            </a:r>
            <a:r>
              <a:rPr lang="en-US" dirty="0">
                <a:latin typeface="Arial"/>
                <a:cs typeface="Arial"/>
              </a:rPr>
              <a:t>to </a:t>
            </a:r>
            <a:r>
              <a:rPr lang="en-US" dirty="0" smtClean="0">
                <a:latin typeface="Arial"/>
                <a:cs typeface="Arial"/>
              </a:rPr>
              <a:t>43% </a:t>
            </a:r>
            <a:r>
              <a:rPr lang="en-US" dirty="0">
                <a:latin typeface="Arial"/>
                <a:cs typeface="Arial"/>
              </a:rPr>
              <a:t>in </a:t>
            </a:r>
            <a:r>
              <a:rPr lang="en-US" dirty="0" smtClean="0">
                <a:latin typeface="Arial"/>
                <a:cs typeface="Arial"/>
              </a:rPr>
              <a:t>1965.</a:t>
            </a:r>
          </a:p>
          <a:p>
            <a:r>
              <a:rPr lang="en-US" dirty="0" smtClean="0">
                <a:latin typeface="Arial"/>
                <a:cs typeface="Arial"/>
              </a:rPr>
              <a:t>Today 42 million adults and 3 million middle and high school students are smokers.</a:t>
            </a:r>
          </a:p>
          <a:p>
            <a:r>
              <a:rPr lang="en-US" dirty="0" smtClean="0">
                <a:latin typeface="Arial"/>
                <a:cs typeface="Arial"/>
              </a:rPr>
              <a:t>We have made progress, but there is still so much more to do.</a:t>
            </a:r>
            <a:endParaRPr lang="en-US" dirty="0">
              <a:latin typeface="Arial"/>
              <a:cs typeface="Arial"/>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5717542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solidFill>
                  <a:srgbClr val="FFCC00"/>
                </a:solidFill>
                <a:latin typeface="Arial"/>
                <a:cs typeface="Arial"/>
              </a:rPr>
              <a:t>Saving </a:t>
            </a:r>
            <a:r>
              <a:rPr lang="en-US" dirty="0">
                <a:solidFill>
                  <a:srgbClr val="FFCC00"/>
                </a:solidFill>
                <a:latin typeface="Arial"/>
                <a:cs typeface="Arial"/>
              </a:rPr>
              <a:t>Millions of Lives – Doing Much More</a:t>
            </a:r>
            <a:endParaRPr lang="en-US" dirty="0">
              <a:latin typeface="Arial"/>
              <a:cs typeface="Arial"/>
            </a:endParaRPr>
          </a:p>
        </p:txBody>
      </p:sp>
      <p:sp>
        <p:nvSpPr>
          <p:cNvPr id="3" name="Content Placeholder 2"/>
          <p:cNvSpPr>
            <a:spLocks noGrp="1"/>
          </p:cNvSpPr>
          <p:nvPr>
            <p:ph idx="1"/>
          </p:nvPr>
        </p:nvSpPr>
        <p:spPr>
          <a:xfrm>
            <a:off x="457200" y="1066800"/>
            <a:ext cx="8229600" cy="4724401"/>
          </a:xfrm>
        </p:spPr>
        <p:txBody>
          <a:bodyPr/>
          <a:lstStyle/>
          <a:p>
            <a:pPr marL="0" indent="0">
              <a:buNone/>
            </a:pPr>
            <a:r>
              <a:rPr lang="en-US" dirty="0" smtClean="0">
                <a:latin typeface="Arial"/>
                <a:cs typeface="Arial"/>
              </a:rPr>
              <a:t>We know what works to lower smoking rates:</a:t>
            </a:r>
            <a:endParaRPr lang="en-US" dirty="0">
              <a:latin typeface="Arial"/>
              <a:cs typeface="Arial"/>
            </a:endParaRPr>
          </a:p>
          <a:p>
            <a:r>
              <a:rPr lang="en-US" dirty="0" err="1" smtClean="0">
                <a:latin typeface="Arial"/>
                <a:cs typeface="Arial"/>
              </a:rPr>
              <a:t>Smokefree</a:t>
            </a:r>
            <a:r>
              <a:rPr lang="en-US" dirty="0" smtClean="0">
                <a:latin typeface="Arial"/>
                <a:cs typeface="Arial"/>
              </a:rPr>
              <a:t> policies in public places</a:t>
            </a:r>
          </a:p>
          <a:p>
            <a:r>
              <a:rPr lang="en-US" dirty="0">
                <a:latin typeface="Arial"/>
                <a:cs typeface="Arial"/>
              </a:rPr>
              <a:t>Make smoking the exception – not the norm</a:t>
            </a:r>
          </a:p>
          <a:p>
            <a:r>
              <a:rPr lang="en-US" dirty="0" smtClean="0">
                <a:latin typeface="Arial"/>
                <a:cs typeface="Arial"/>
              </a:rPr>
              <a:t>Easy-to-get </a:t>
            </a:r>
            <a:r>
              <a:rPr lang="en-US" dirty="0">
                <a:latin typeface="Arial"/>
                <a:cs typeface="Arial"/>
              </a:rPr>
              <a:t>affordable smoking cessation treatments </a:t>
            </a:r>
          </a:p>
          <a:p>
            <a:endParaRPr lang="en-US" dirty="0"/>
          </a:p>
        </p:txBody>
      </p:sp>
      <p:pic>
        <p:nvPicPr>
          <p:cNvPr id="4" name="Picture 3" descr="Photo of people in a restaurant." title="Photo of people in a restauran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3056238"/>
            <a:ext cx="4081842" cy="2736822"/>
          </a:xfrm>
          <a:prstGeom prst="rect">
            <a:avLst/>
          </a:prstGeom>
        </p:spPr>
      </p:pic>
    </p:spTree>
    <p:extLst>
      <p:ext uri="{BB962C8B-B14F-4D97-AF65-F5344CB8AC3E}">
        <p14:creationId xmlns:p14="http://schemas.microsoft.com/office/powerpoint/2010/main" val="11298195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43"/>
            <a:ext cx="8229600" cy="792162"/>
          </a:xfrm>
        </p:spPr>
        <p:txBody>
          <a:bodyPr/>
          <a:lstStyle/>
          <a:p>
            <a:r>
              <a:rPr lang="en-US" sz="2400" dirty="0">
                <a:solidFill>
                  <a:srgbClr val="FFCC00"/>
                </a:solidFill>
              </a:rPr>
              <a:t>Cessation </a:t>
            </a:r>
            <a:r>
              <a:rPr lang="en-US" sz="2400" dirty="0" smtClean="0">
                <a:solidFill>
                  <a:srgbClr val="FFCC00"/>
                </a:solidFill>
              </a:rPr>
              <a:t>– Lifeline </a:t>
            </a:r>
            <a:r>
              <a:rPr lang="en-US" sz="2400" dirty="0">
                <a:solidFill>
                  <a:srgbClr val="FFCC00"/>
                </a:solidFill>
              </a:rPr>
              <a:t>to </a:t>
            </a:r>
            <a:r>
              <a:rPr lang="en-US" sz="2400" dirty="0" smtClean="0">
                <a:solidFill>
                  <a:srgbClr val="FFCC00"/>
                </a:solidFill>
              </a:rPr>
              <a:t>a Tobacco-Free </a:t>
            </a:r>
            <a:r>
              <a:rPr lang="en-US" sz="2400" dirty="0">
                <a:solidFill>
                  <a:srgbClr val="FFCC00"/>
                </a:solidFill>
              </a:rPr>
              <a:t>Life</a:t>
            </a:r>
            <a:br>
              <a:rPr lang="en-US" sz="2400" dirty="0">
                <a:solidFill>
                  <a:srgbClr val="FFCC00"/>
                </a:solidFill>
              </a:rPr>
            </a:br>
            <a:endParaRPr lang="en-US" sz="2400" dirty="0"/>
          </a:p>
        </p:txBody>
      </p:sp>
      <p:sp>
        <p:nvSpPr>
          <p:cNvPr id="3" name="Content Placeholder 2"/>
          <p:cNvSpPr>
            <a:spLocks noGrp="1"/>
          </p:cNvSpPr>
          <p:nvPr>
            <p:ph idx="1"/>
          </p:nvPr>
        </p:nvSpPr>
        <p:spPr>
          <a:xfrm>
            <a:off x="457200" y="748705"/>
            <a:ext cx="8229600" cy="5181601"/>
          </a:xfrm>
        </p:spPr>
        <p:txBody>
          <a:bodyPr/>
          <a:lstStyle/>
          <a:p>
            <a:r>
              <a:rPr lang="en-US" dirty="0" smtClean="0">
                <a:latin typeface="Arial"/>
                <a:cs typeface="Arial"/>
              </a:rPr>
              <a:t>Most smokers want to quit and half already have.</a:t>
            </a:r>
          </a:p>
          <a:p>
            <a:r>
              <a:rPr lang="en-US" dirty="0" smtClean="0">
                <a:latin typeface="Arial"/>
                <a:cs typeface="Arial"/>
              </a:rPr>
              <a:t>Cessation therapies improve your chances of quitting successfully.</a:t>
            </a:r>
          </a:p>
          <a:p>
            <a:r>
              <a:rPr lang="en-US" dirty="0" smtClean="0">
                <a:latin typeface="Arial"/>
                <a:cs typeface="Arial"/>
              </a:rPr>
              <a:t>Talk to your doctor, and call 1-800-QUIT-NOW or go to </a:t>
            </a:r>
            <a:r>
              <a:rPr lang="en-US" dirty="0" smtClean="0">
                <a:latin typeface="Arial"/>
                <a:cs typeface="Arial"/>
                <a:hlinkClick r:id="rId3"/>
              </a:rPr>
              <a:t>http://www.SmokeFree.gov</a:t>
            </a:r>
            <a:r>
              <a:rPr lang="en-US" dirty="0" smtClean="0">
                <a:latin typeface="Arial"/>
                <a:cs typeface="Arial"/>
              </a:rPr>
              <a:t> for free help.</a:t>
            </a:r>
          </a:p>
        </p:txBody>
      </p:sp>
      <p:pic>
        <p:nvPicPr>
          <p:cNvPr id="4" name="Picture 3" descr="Photo of nicotine gum." title="Photo of nicotine gum."/>
          <p:cNvPicPr>
            <a:picLocks noChangeAspect="1"/>
          </p:cNvPicPr>
          <p:nvPr/>
        </p:nvPicPr>
        <p:blipFill rotWithShape="1">
          <a:blip r:embed="rId4" cstate="print">
            <a:extLst>
              <a:ext uri="{28A0092B-C50C-407E-A947-70E740481C1C}">
                <a14:useLocalDpi xmlns:a14="http://schemas.microsoft.com/office/drawing/2010/main" val="0"/>
              </a:ext>
            </a:extLst>
          </a:blip>
          <a:srcRect l="7062" r="41688"/>
          <a:stretch/>
        </p:blipFill>
        <p:spPr>
          <a:xfrm>
            <a:off x="3352800" y="3048000"/>
            <a:ext cx="2440460" cy="2832695"/>
          </a:xfrm>
          <a:prstGeom prst="rect">
            <a:avLst/>
          </a:prstGeom>
        </p:spPr>
      </p:pic>
    </p:spTree>
    <p:extLst>
      <p:ext uri="{BB962C8B-B14F-4D97-AF65-F5344CB8AC3E}">
        <p14:creationId xmlns:p14="http://schemas.microsoft.com/office/powerpoint/2010/main" val="277421194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a:solidFill>
                  <a:srgbClr val="FFCC00"/>
                </a:solidFill>
                <a:latin typeface="Arial"/>
                <a:cs typeface="Arial"/>
              </a:rPr>
              <a:t>Saving Millions of Lives – Doing Much More</a:t>
            </a:r>
            <a:endParaRPr lang="en-US" dirty="0">
              <a:latin typeface="Arial"/>
              <a:cs typeface="Arial"/>
            </a:endParaRPr>
          </a:p>
        </p:txBody>
      </p:sp>
      <p:sp>
        <p:nvSpPr>
          <p:cNvPr id="3" name="Content Placeholder 2"/>
          <p:cNvSpPr>
            <a:spLocks noGrp="1"/>
          </p:cNvSpPr>
          <p:nvPr>
            <p:ph idx="1"/>
          </p:nvPr>
        </p:nvSpPr>
        <p:spPr>
          <a:xfrm>
            <a:off x="457200" y="990600"/>
            <a:ext cx="8229600" cy="4800601"/>
          </a:xfrm>
        </p:spPr>
        <p:txBody>
          <a:bodyPr/>
          <a:lstStyle/>
          <a:p>
            <a:pPr marL="0" indent="0">
              <a:buNone/>
            </a:pPr>
            <a:r>
              <a:rPr lang="en-US" dirty="0">
                <a:latin typeface="Arial"/>
                <a:cs typeface="Arial"/>
              </a:rPr>
              <a:t>We know what works to lower smoking rates:</a:t>
            </a:r>
          </a:p>
          <a:p>
            <a:r>
              <a:rPr lang="en-US" dirty="0" smtClean="0">
                <a:latin typeface="Arial"/>
                <a:cs typeface="Arial"/>
              </a:rPr>
              <a:t>Higher prices on cigarettes and other tobacco products</a:t>
            </a:r>
          </a:p>
          <a:p>
            <a:r>
              <a:rPr lang="en-US" dirty="0" smtClean="0">
                <a:latin typeface="Arial"/>
                <a:cs typeface="Arial"/>
              </a:rPr>
              <a:t>Well-funded, continuous mass media campaigns about the dangers of smoking</a:t>
            </a:r>
          </a:p>
          <a:p>
            <a:r>
              <a:rPr lang="en-US" dirty="0" smtClean="0">
                <a:latin typeface="Arial"/>
                <a:cs typeface="Arial"/>
              </a:rPr>
              <a:t>State and  community outreach, educational and public health programs</a:t>
            </a:r>
            <a:endParaRPr lang="en-US" dirty="0">
              <a:latin typeface="Arial"/>
              <a:cs typeface="Arial"/>
            </a:endParaRPr>
          </a:p>
        </p:txBody>
      </p:sp>
    </p:spTree>
    <p:extLst>
      <p:ext uri="{BB962C8B-B14F-4D97-AF65-F5344CB8AC3E}">
        <p14:creationId xmlns:p14="http://schemas.microsoft.com/office/powerpoint/2010/main" val="44378655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latin typeface="Arial"/>
                <a:cs typeface="Arial"/>
              </a:rPr>
              <a:t>We Can Be Tobacco-Free</a:t>
            </a:r>
            <a:endParaRPr lang="en-US" dirty="0">
              <a:latin typeface="Arial"/>
              <a:cs typeface="Arial"/>
            </a:endParaRPr>
          </a:p>
        </p:txBody>
      </p:sp>
      <p:sp>
        <p:nvSpPr>
          <p:cNvPr id="3" name="Content Placeholder 2"/>
          <p:cNvSpPr>
            <a:spLocks noGrp="1"/>
          </p:cNvSpPr>
          <p:nvPr>
            <p:ph idx="1"/>
          </p:nvPr>
        </p:nvSpPr>
        <p:spPr>
          <a:xfrm>
            <a:off x="457200" y="1219200"/>
            <a:ext cx="8229600" cy="4572001"/>
          </a:xfrm>
        </p:spPr>
        <p:txBody>
          <a:bodyPr/>
          <a:lstStyle/>
          <a:p>
            <a:pPr marL="0" indent="0">
              <a:buNone/>
            </a:pPr>
            <a:endParaRPr lang="en-US" dirty="0" smtClean="0">
              <a:latin typeface="Arial"/>
              <a:cs typeface="Arial"/>
            </a:endParaRPr>
          </a:p>
          <a:p>
            <a:pPr marL="0" indent="0">
              <a:buNone/>
            </a:pPr>
            <a:r>
              <a:rPr lang="en-US" i="1" dirty="0" smtClean="0">
                <a:latin typeface="Arial"/>
                <a:cs typeface="Arial"/>
              </a:rPr>
              <a:t>The time is NOW to begin a tobacco-free future.</a:t>
            </a:r>
          </a:p>
          <a:p>
            <a:pPr marL="0" indent="0">
              <a:buNone/>
            </a:pPr>
            <a:endParaRPr lang="en-US" i="1" dirty="0">
              <a:latin typeface="Arial"/>
              <a:cs typeface="Arial"/>
            </a:endParaRPr>
          </a:p>
          <a:p>
            <a:pPr marL="0" indent="0">
              <a:buNone/>
            </a:pPr>
            <a:r>
              <a:rPr lang="en-US" i="1" dirty="0" smtClean="0">
                <a:latin typeface="Arial"/>
                <a:cs typeface="Arial"/>
              </a:rPr>
              <a:t>We can break the cycle of sickness, disability and death caused by smoking.</a:t>
            </a:r>
          </a:p>
          <a:p>
            <a:pPr marL="0" indent="0">
              <a:buNone/>
            </a:pPr>
            <a:endParaRPr lang="en-US" i="1" dirty="0">
              <a:latin typeface="Arial"/>
              <a:cs typeface="Arial"/>
            </a:endParaRPr>
          </a:p>
          <a:p>
            <a:pPr marL="0" indent="0">
              <a:buNone/>
            </a:pPr>
            <a:r>
              <a:rPr lang="en-US" i="1" dirty="0" smtClean="0">
                <a:latin typeface="Arial"/>
                <a:cs typeface="Arial"/>
              </a:rPr>
              <a:t>We can reduce the disease and death caused by smoking until the scourge of the tobacco use epidemic becomes a minor public health nuisance.</a:t>
            </a:r>
            <a:endParaRPr lang="en-US" i="1" dirty="0">
              <a:latin typeface="Arial"/>
              <a:cs typeface="Arial"/>
            </a:endParaRPr>
          </a:p>
        </p:txBody>
      </p:sp>
    </p:spTree>
    <p:extLst>
      <p:ext uri="{BB962C8B-B14F-4D97-AF65-F5344CB8AC3E}">
        <p14:creationId xmlns:p14="http://schemas.microsoft.com/office/powerpoint/2010/main" val="124280808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lstStyle/>
          <a:p>
            <a:r>
              <a:rPr lang="en-US" dirty="0" smtClean="0">
                <a:latin typeface="Arial"/>
                <a:cs typeface="Arial"/>
              </a:rPr>
              <a:t>We Can Be Tobacco-Free</a:t>
            </a:r>
            <a:endParaRPr lang="en-US" dirty="0">
              <a:latin typeface="Arial"/>
              <a:cs typeface="Arial"/>
            </a:endParaRPr>
          </a:p>
        </p:txBody>
      </p:sp>
      <p:pic>
        <p:nvPicPr>
          <p:cNvPr id="2" name="Picture 1" descr="Cover of Let's Make the Next Generation Tobacco-Free." title="Cover of Let's Make the Next Generation Tobacco-Free."/>
          <p:cNvPicPr>
            <a:picLocks noChangeAspect="1"/>
          </p:cNvPicPr>
          <p:nvPr/>
        </p:nvPicPr>
        <p:blipFill rotWithShape="1">
          <a:blip r:embed="rId3">
            <a:extLst>
              <a:ext uri="{28A0092B-C50C-407E-A947-70E740481C1C}">
                <a14:useLocalDpi xmlns:a14="http://schemas.microsoft.com/office/drawing/2010/main" val="0"/>
              </a:ext>
            </a:extLst>
          </a:blip>
          <a:srcRect l="2315" t="2723" r="2315" b="1598"/>
          <a:stretch/>
        </p:blipFill>
        <p:spPr>
          <a:xfrm>
            <a:off x="2743200" y="1066800"/>
            <a:ext cx="3725333" cy="4765170"/>
          </a:xfrm>
          <a:prstGeom prst="rect">
            <a:avLst/>
          </a:prstGeom>
        </p:spPr>
      </p:pic>
    </p:spTree>
    <p:extLst>
      <p:ext uri="{BB962C8B-B14F-4D97-AF65-F5344CB8AC3E}">
        <p14:creationId xmlns:p14="http://schemas.microsoft.com/office/powerpoint/2010/main" val="200132150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2400" dirty="0" smtClean="0">
                <a:latin typeface="Arial"/>
                <a:cs typeface="Arial"/>
              </a:rPr>
              <a:t>Resources</a:t>
            </a:r>
            <a:endParaRPr lang="en-US" sz="2400" dirty="0">
              <a:latin typeface="Arial"/>
              <a:cs typeface="Arial"/>
            </a:endParaRPr>
          </a:p>
        </p:txBody>
      </p:sp>
      <p:sp>
        <p:nvSpPr>
          <p:cNvPr id="3" name="Content Placeholder 2"/>
          <p:cNvSpPr>
            <a:spLocks noGrp="1"/>
          </p:cNvSpPr>
          <p:nvPr>
            <p:ph idx="1"/>
          </p:nvPr>
        </p:nvSpPr>
        <p:spPr>
          <a:xfrm>
            <a:off x="457200" y="1295400"/>
            <a:ext cx="8001000" cy="4952999"/>
          </a:xfrm>
        </p:spPr>
        <p:txBody>
          <a:bodyPr/>
          <a:lstStyle/>
          <a:p>
            <a:r>
              <a:rPr lang="en-US" sz="2000" dirty="0" smtClean="0">
                <a:latin typeface="Arial"/>
                <a:cs typeface="Arial"/>
                <a:hlinkClick r:id="rId3"/>
              </a:rPr>
              <a:t>http://www.BeTobaccoFree.gov</a:t>
            </a:r>
            <a:r>
              <a:rPr lang="en-US" sz="2000" dirty="0" smtClean="0">
                <a:latin typeface="Arial"/>
                <a:cs typeface="Arial"/>
              </a:rPr>
              <a:t> -  information portal for additional tobacco-related Web sites</a:t>
            </a:r>
          </a:p>
          <a:p>
            <a:pPr marL="0" indent="0">
              <a:buNone/>
            </a:pPr>
            <a:endParaRPr lang="en-US" sz="2000" dirty="0" smtClean="0">
              <a:latin typeface="Arial"/>
              <a:cs typeface="Arial"/>
            </a:endParaRPr>
          </a:p>
          <a:p>
            <a:r>
              <a:rPr lang="en-US" sz="2000" u="sng" dirty="0" smtClean="0">
                <a:hlinkClick r:id="rId4"/>
              </a:rPr>
              <a:t>http</a:t>
            </a:r>
            <a:r>
              <a:rPr lang="en-US" sz="2000" u="sng" dirty="0">
                <a:hlinkClick r:id="rId4"/>
              </a:rPr>
              <a:t>://</a:t>
            </a:r>
            <a:r>
              <a:rPr lang="en-US" sz="2000" u="sng">
                <a:hlinkClick r:id="rId4"/>
              </a:rPr>
              <a:t>www.surgeongeneral.gov/initiatives/tobacco</a:t>
            </a:r>
            <a:r>
              <a:rPr lang="en-US" sz="2000" u="sng" smtClean="0">
                <a:hlinkClick r:id="rId4"/>
              </a:rPr>
              <a:t>/</a:t>
            </a:r>
            <a:r>
              <a:rPr lang="en-US" sz="2000" smtClean="0">
                <a:latin typeface="Arial"/>
                <a:cs typeface="Arial"/>
              </a:rPr>
              <a:t>- </a:t>
            </a:r>
            <a:r>
              <a:rPr lang="en-US" sz="2000" dirty="0" smtClean="0">
                <a:latin typeface="Arial"/>
                <a:cs typeface="Arial"/>
              </a:rPr>
              <a:t>SGRs, consumer guides, Public Service Announcements</a:t>
            </a:r>
          </a:p>
          <a:p>
            <a:pPr marL="0" indent="0">
              <a:buNone/>
            </a:pPr>
            <a:endParaRPr lang="en-US" sz="2000" dirty="0" smtClean="0">
              <a:latin typeface="Arial"/>
              <a:cs typeface="Arial"/>
            </a:endParaRPr>
          </a:p>
          <a:p>
            <a:r>
              <a:rPr lang="en-US" sz="2000" dirty="0" smtClean="0">
                <a:latin typeface="Arial"/>
                <a:cs typeface="Arial"/>
                <a:hlinkClick r:id="rId5"/>
              </a:rPr>
              <a:t>http://www.cdc.gov/tobacco</a:t>
            </a:r>
            <a:r>
              <a:rPr lang="en-US" sz="2000" dirty="0" smtClean="0">
                <a:latin typeface="Arial"/>
                <a:cs typeface="Arial"/>
              </a:rPr>
              <a:t> - statistics, reports, plain language products for download and ordering</a:t>
            </a:r>
          </a:p>
          <a:p>
            <a:pPr marL="0" indent="0">
              <a:buNone/>
            </a:pPr>
            <a:endParaRPr lang="en-US" sz="2000" dirty="0" smtClean="0">
              <a:latin typeface="Arial"/>
              <a:cs typeface="Arial"/>
            </a:endParaRPr>
          </a:p>
          <a:p>
            <a:r>
              <a:rPr lang="en-US" sz="2000" dirty="0" smtClean="0">
                <a:latin typeface="Arial"/>
                <a:cs typeface="Arial"/>
                <a:hlinkClick r:id="rId6"/>
              </a:rPr>
              <a:t>http://www.smokefree.gov</a:t>
            </a:r>
            <a:r>
              <a:rPr lang="en-US" sz="2000" dirty="0" smtClean="0">
                <a:latin typeface="Arial"/>
                <a:cs typeface="Arial"/>
              </a:rPr>
              <a:t> - help for people who want to quit smoking</a:t>
            </a:r>
          </a:p>
          <a:p>
            <a:pPr marL="0" indent="0">
              <a:buNone/>
            </a:pPr>
            <a:endParaRPr lang="en-US" sz="2000" dirty="0" smtClean="0">
              <a:latin typeface="Arial"/>
              <a:cs typeface="Arial"/>
            </a:endParaRPr>
          </a:p>
          <a:p>
            <a:r>
              <a:rPr lang="en-US" sz="2000" dirty="0" smtClean="0">
                <a:latin typeface="Arial"/>
                <a:cs typeface="Arial"/>
                <a:hlinkClick r:id="rId7"/>
              </a:rPr>
              <a:t>http://www.cdc.gov/tips</a:t>
            </a:r>
            <a:r>
              <a:rPr lang="en-US" sz="2000" dirty="0" smtClean="0">
                <a:latin typeface="Arial"/>
                <a:cs typeface="Arial"/>
              </a:rPr>
              <a:t> - stories of real people dealing with smoking-related diseases and how they quit</a:t>
            </a:r>
            <a:endParaRPr lang="en-US" sz="2000" dirty="0">
              <a:latin typeface="Arial"/>
              <a:cs typeface="Arial"/>
            </a:endParaRPr>
          </a:p>
        </p:txBody>
      </p:sp>
    </p:spTree>
    <p:extLst>
      <p:ext uri="{BB962C8B-B14F-4D97-AF65-F5344CB8AC3E}">
        <p14:creationId xmlns:p14="http://schemas.microsoft.com/office/powerpoint/2010/main" val="18071891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lstStyle/>
          <a:p>
            <a:r>
              <a:rPr lang="en-US" dirty="0" smtClean="0"/>
              <a:t/>
            </a:r>
            <a:br>
              <a:rPr lang="en-US" dirty="0" smtClean="0"/>
            </a:br>
            <a:r>
              <a:rPr lang="en-US" dirty="0" smtClean="0">
                <a:latin typeface="Arial"/>
                <a:cs typeface="Arial"/>
              </a:rPr>
              <a:t>What We’ve Learned</a:t>
            </a:r>
            <a:r>
              <a:rPr lang="en-US" dirty="0" smtClean="0"/>
              <a:t/>
            </a:r>
            <a:br>
              <a:rPr lang="en-US" dirty="0" smtClean="0"/>
            </a:br>
            <a:r>
              <a:rPr lang="en-US" dirty="0"/>
              <a:t/>
            </a:r>
            <a:br>
              <a:rPr lang="en-US" dirty="0"/>
            </a:br>
            <a:endParaRPr lang="en-US" dirty="0"/>
          </a:p>
        </p:txBody>
      </p:sp>
      <p:sp>
        <p:nvSpPr>
          <p:cNvPr id="3" name="Content Placeholder 2"/>
          <p:cNvSpPr>
            <a:spLocks noGrp="1"/>
          </p:cNvSpPr>
          <p:nvPr>
            <p:ph idx="1"/>
          </p:nvPr>
        </p:nvSpPr>
        <p:spPr>
          <a:xfrm>
            <a:off x="457200" y="1219200"/>
            <a:ext cx="8229600" cy="4419600"/>
          </a:xfrm>
        </p:spPr>
        <p:txBody>
          <a:bodyPr/>
          <a:lstStyle/>
          <a:p>
            <a:pPr marL="0" indent="0">
              <a:buNone/>
            </a:pPr>
            <a:r>
              <a:rPr lang="en-US" dirty="0" smtClean="0">
                <a:solidFill>
                  <a:srgbClr val="FFCC00"/>
                </a:solidFill>
                <a:latin typeface="Arial"/>
                <a:cs typeface="Arial"/>
              </a:rPr>
              <a:t>The Killer Cigarette</a:t>
            </a:r>
          </a:p>
          <a:p>
            <a:r>
              <a:rPr lang="en-US" dirty="0" smtClean="0">
                <a:latin typeface="Arial"/>
                <a:cs typeface="Arial"/>
              </a:rPr>
              <a:t>Smoking risks are more deadly than 50 years ago.</a:t>
            </a:r>
          </a:p>
          <a:p>
            <a:r>
              <a:rPr lang="en-US" dirty="0" smtClean="0">
                <a:latin typeface="Arial"/>
                <a:cs typeface="Arial"/>
              </a:rPr>
              <a:t>Smokers inhale over 7,000 chemical </a:t>
            </a:r>
            <a:br>
              <a:rPr lang="en-US" dirty="0" smtClean="0">
                <a:latin typeface="Arial"/>
                <a:cs typeface="Arial"/>
              </a:rPr>
            </a:br>
            <a:r>
              <a:rPr lang="en-US" dirty="0" smtClean="0">
                <a:latin typeface="Arial"/>
                <a:cs typeface="Arial"/>
              </a:rPr>
              <a:t>compounds.</a:t>
            </a:r>
          </a:p>
          <a:p>
            <a:r>
              <a:rPr lang="en-US" dirty="0" smtClean="0">
                <a:latin typeface="Arial"/>
                <a:cs typeface="Arial"/>
              </a:rPr>
              <a:t>At least 70 CAUSE </a:t>
            </a:r>
            <a:br>
              <a:rPr lang="en-US" dirty="0" smtClean="0">
                <a:latin typeface="Arial"/>
                <a:cs typeface="Arial"/>
              </a:rPr>
            </a:br>
            <a:r>
              <a:rPr lang="en-US" dirty="0" smtClean="0">
                <a:latin typeface="Arial"/>
                <a:cs typeface="Arial"/>
              </a:rPr>
              <a:t>CANCER</a:t>
            </a:r>
            <a:r>
              <a:rPr lang="en-US" dirty="0" smtClean="0"/>
              <a:t>.</a:t>
            </a:r>
          </a:p>
        </p:txBody>
      </p:sp>
      <p:pic>
        <p:nvPicPr>
          <p:cNvPr id="5" name="Picture 4" descr="Photo of an ashtray." title="Photo of an ashtra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5065" y="3145809"/>
            <a:ext cx="3706759" cy="2645391"/>
          </a:xfrm>
          <a:prstGeom prst="rect">
            <a:avLst/>
          </a:prstGeom>
        </p:spPr>
      </p:pic>
    </p:spTree>
    <p:extLst>
      <p:ext uri="{BB962C8B-B14F-4D97-AF65-F5344CB8AC3E}">
        <p14:creationId xmlns:p14="http://schemas.microsoft.com/office/powerpoint/2010/main" val="19026134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7"/>
            <a:ext cx="8229600" cy="1020762"/>
          </a:xfrm>
        </p:spPr>
        <p:txBody>
          <a:bodyPr/>
          <a:lstStyle/>
          <a:p>
            <a:r>
              <a:rPr lang="en-US" dirty="0" smtClean="0"/>
              <a:t>What We’ve Learned</a:t>
            </a:r>
            <a:br>
              <a:rPr lang="en-US" dirty="0" smtClean="0"/>
            </a:br>
            <a:endParaRPr lang="en-US" dirty="0"/>
          </a:p>
        </p:txBody>
      </p:sp>
      <p:sp>
        <p:nvSpPr>
          <p:cNvPr id="3" name="Content Placeholder 2"/>
          <p:cNvSpPr>
            <a:spLocks noGrp="1"/>
          </p:cNvSpPr>
          <p:nvPr>
            <p:ph idx="1"/>
          </p:nvPr>
        </p:nvSpPr>
        <p:spPr>
          <a:xfrm>
            <a:off x="457200" y="1219199"/>
            <a:ext cx="8229600" cy="4724401"/>
          </a:xfrm>
          <a:noFill/>
          <a:ln>
            <a:noFill/>
          </a:ln>
        </p:spPr>
        <p:txBody>
          <a:bodyPr/>
          <a:lstStyle/>
          <a:p>
            <a:pPr marL="0" indent="0">
              <a:buNone/>
            </a:pPr>
            <a:r>
              <a:rPr lang="en-US" dirty="0" smtClean="0">
                <a:solidFill>
                  <a:srgbClr val="FFCC00"/>
                </a:solidFill>
              </a:rPr>
              <a:t>The Killer Cigarette</a:t>
            </a:r>
            <a:endParaRPr lang="en-US" dirty="0">
              <a:solidFill>
                <a:srgbClr val="FFCC00"/>
              </a:solidFill>
            </a:endParaRPr>
          </a:p>
          <a:p>
            <a:r>
              <a:rPr lang="en-US" dirty="0" smtClean="0"/>
              <a:t>Smoking causes disease in nearly every organ. </a:t>
            </a:r>
          </a:p>
          <a:p>
            <a:r>
              <a:rPr lang="en-US" dirty="0" smtClean="0"/>
              <a:t>Secondhand smoke </a:t>
            </a:r>
            <a:r>
              <a:rPr lang="en-US" smtClean="0"/>
              <a:t>kills more than 41,000 </a:t>
            </a:r>
            <a:r>
              <a:rPr lang="en-US" dirty="0" smtClean="0"/>
              <a:t>nonsmokers every year.</a:t>
            </a:r>
          </a:p>
          <a:p>
            <a:r>
              <a:rPr lang="en-US" dirty="0" smtClean="0"/>
              <a:t>There is no safe level of SHS exposure and NO SAFE CIGARETTE.</a:t>
            </a:r>
          </a:p>
          <a:p>
            <a:endParaRPr lang="en-US" dirty="0"/>
          </a:p>
          <a:p>
            <a:endParaRPr lang="en-US" sz="2000" dirty="0"/>
          </a:p>
        </p:txBody>
      </p:sp>
    </p:spTree>
    <p:extLst>
      <p:ext uri="{BB962C8B-B14F-4D97-AF65-F5344CB8AC3E}">
        <p14:creationId xmlns:p14="http://schemas.microsoft.com/office/powerpoint/2010/main" val="34057287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latin typeface="Arial"/>
                <a:cs typeface="Arial"/>
              </a:rPr>
              <a:t>21</a:t>
            </a:r>
            <a:r>
              <a:rPr lang="en-US" baseline="30000" dirty="0" smtClean="0">
                <a:latin typeface="Arial"/>
                <a:cs typeface="Arial"/>
              </a:rPr>
              <a:t>st</a:t>
            </a:r>
            <a:r>
              <a:rPr lang="en-US" dirty="0" smtClean="0">
                <a:latin typeface="Arial"/>
                <a:cs typeface="Arial"/>
              </a:rPr>
              <a:t> Century Tobacco Use</a:t>
            </a:r>
            <a:endParaRPr lang="en-US" dirty="0">
              <a:latin typeface="Arial"/>
              <a:cs typeface="Arial"/>
            </a:endParaRPr>
          </a:p>
        </p:txBody>
      </p:sp>
      <p:sp>
        <p:nvSpPr>
          <p:cNvPr id="3" name="Content Placeholder 2"/>
          <p:cNvSpPr>
            <a:spLocks noGrp="1"/>
          </p:cNvSpPr>
          <p:nvPr>
            <p:ph idx="1"/>
          </p:nvPr>
        </p:nvSpPr>
        <p:spPr>
          <a:xfrm>
            <a:off x="457200" y="1066800"/>
            <a:ext cx="8229600" cy="4724401"/>
          </a:xfrm>
        </p:spPr>
        <p:txBody>
          <a:bodyPr/>
          <a:lstStyle/>
          <a:p>
            <a:pPr marL="0" indent="0">
              <a:buNone/>
            </a:pPr>
            <a:r>
              <a:rPr lang="en-US" dirty="0" smtClean="0">
                <a:solidFill>
                  <a:srgbClr val="FFCC00"/>
                </a:solidFill>
                <a:latin typeface="Arial"/>
                <a:cs typeface="Arial"/>
              </a:rPr>
              <a:t>Between 2010 and 2014 smoking caused</a:t>
            </a:r>
            <a:endParaRPr lang="en-US" dirty="0">
              <a:solidFill>
                <a:srgbClr val="FFCC00"/>
              </a:solidFill>
              <a:latin typeface="Arial"/>
              <a:cs typeface="Arial"/>
            </a:endParaRPr>
          </a:p>
          <a:p>
            <a:r>
              <a:rPr lang="en-US" dirty="0" smtClean="0">
                <a:latin typeface="Arial"/>
                <a:cs typeface="Arial"/>
              </a:rPr>
              <a:t>Nearly half a million premature deaths a year</a:t>
            </a:r>
          </a:p>
          <a:p>
            <a:r>
              <a:rPr lang="en-US" dirty="0" smtClean="0">
                <a:latin typeface="Arial"/>
                <a:cs typeface="Arial"/>
              </a:rPr>
              <a:t>More than 87% of all lung cancer deaths</a:t>
            </a:r>
          </a:p>
          <a:p>
            <a:r>
              <a:rPr lang="en-US" dirty="0" smtClean="0">
                <a:latin typeface="Arial"/>
                <a:cs typeface="Arial"/>
              </a:rPr>
              <a:t>61% of all pulmonary deaths</a:t>
            </a:r>
          </a:p>
          <a:p>
            <a:r>
              <a:rPr lang="en-US" dirty="0" smtClean="0">
                <a:latin typeface="Arial"/>
                <a:cs typeface="Arial"/>
              </a:rPr>
              <a:t>32% of all coronary deaths</a:t>
            </a:r>
          </a:p>
          <a:p>
            <a:pPr marL="0" indent="0">
              <a:buNone/>
            </a:pPr>
            <a:endParaRPr lang="en-US" dirty="0"/>
          </a:p>
        </p:txBody>
      </p:sp>
    </p:spTree>
    <p:extLst>
      <p:ext uri="{BB962C8B-B14F-4D97-AF65-F5344CB8AC3E}">
        <p14:creationId xmlns:p14="http://schemas.microsoft.com/office/powerpoint/2010/main" val="312315092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dirty="0" smtClean="0">
                <a:latin typeface="Arial"/>
                <a:cs typeface="Arial"/>
              </a:rPr>
              <a:t>Smoking and Children</a:t>
            </a:r>
            <a:endParaRPr lang="en-US" dirty="0">
              <a:latin typeface="Arial"/>
              <a:cs typeface="Arial"/>
            </a:endParaRPr>
          </a:p>
        </p:txBody>
      </p:sp>
      <p:sp>
        <p:nvSpPr>
          <p:cNvPr id="3" name="Content Placeholder 2"/>
          <p:cNvSpPr>
            <a:spLocks noGrp="1"/>
          </p:cNvSpPr>
          <p:nvPr>
            <p:ph idx="1"/>
          </p:nvPr>
        </p:nvSpPr>
        <p:spPr>
          <a:xfrm>
            <a:off x="457200" y="1020762"/>
            <a:ext cx="8229600" cy="4648201"/>
          </a:xfrm>
        </p:spPr>
        <p:txBody>
          <a:bodyPr/>
          <a:lstStyle/>
          <a:p>
            <a:r>
              <a:rPr lang="en-US" dirty="0" smtClean="0">
                <a:latin typeface="Arial"/>
                <a:cs typeface="Arial"/>
              </a:rPr>
              <a:t>Today about half of all children 3-18 years of age are exposed regularly to cigarette smoke.</a:t>
            </a:r>
          </a:p>
          <a:p>
            <a:r>
              <a:rPr lang="en-US" dirty="0" smtClean="0">
                <a:latin typeface="Arial"/>
                <a:cs typeface="Arial"/>
              </a:rPr>
              <a:t>Every day over 3,200 kids try their first cigarette and another 2,100 youth and young adults become daily smokers.</a:t>
            </a:r>
          </a:p>
          <a:p>
            <a:r>
              <a:rPr lang="en-US" dirty="0" smtClean="0">
                <a:latin typeface="Arial"/>
                <a:cs typeface="Arial"/>
              </a:rPr>
              <a:t>Nearly 9 out of 10 </a:t>
            </a:r>
            <a:br>
              <a:rPr lang="en-US" dirty="0" smtClean="0">
                <a:latin typeface="Arial"/>
                <a:cs typeface="Arial"/>
              </a:rPr>
            </a:br>
            <a:r>
              <a:rPr lang="en-US" dirty="0" smtClean="0">
                <a:latin typeface="Arial"/>
                <a:cs typeface="Arial"/>
              </a:rPr>
              <a:t>smokers started </a:t>
            </a:r>
            <a:br>
              <a:rPr lang="en-US" dirty="0" smtClean="0">
                <a:latin typeface="Arial"/>
                <a:cs typeface="Arial"/>
              </a:rPr>
            </a:br>
            <a:r>
              <a:rPr lang="en-US" dirty="0" smtClean="0">
                <a:latin typeface="Arial"/>
                <a:cs typeface="Arial"/>
              </a:rPr>
              <a:t>before age 18. </a:t>
            </a:r>
          </a:p>
          <a:p>
            <a:pPr marL="0" indent="0">
              <a:buNone/>
            </a:pPr>
            <a:endParaRPr lang="en-US" dirty="0"/>
          </a:p>
        </p:txBody>
      </p:sp>
      <p:pic>
        <p:nvPicPr>
          <p:cNvPr id="6" name="Picture 5" descr="Photo montage of cigarette advertising, including the text &quot;Free cap with 3 pack purchase.&quot;, a cap with a camel on it, and a photo of a pack of Camel Light cigarettes." title="Photo montage of cigarette advertising."/>
          <p:cNvPicPr>
            <a:picLocks noChangeAspect="1"/>
          </p:cNvPicPr>
          <p:nvPr/>
        </p:nvPicPr>
        <p:blipFill rotWithShape="1">
          <a:blip r:embed="rId3">
            <a:extLst>
              <a:ext uri="{28A0092B-C50C-407E-A947-70E740481C1C}">
                <a14:useLocalDpi xmlns:a14="http://schemas.microsoft.com/office/drawing/2010/main" val="0"/>
              </a:ext>
            </a:extLst>
          </a:blip>
          <a:srcRect l="6428" t="5255" r="3781" b="9991"/>
          <a:stretch/>
        </p:blipFill>
        <p:spPr>
          <a:xfrm>
            <a:off x="4724400" y="2834774"/>
            <a:ext cx="3962400" cy="2792649"/>
          </a:xfrm>
          <a:prstGeom prst="rect">
            <a:avLst/>
          </a:prstGeom>
        </p:spPr>
      </p:pic>
      <p:sp>
        <p:nvSpPr>
          <p:cNvPr id="7" name="TextBox 6"/>
          <p:cNvSpPr txBox="1"/>
          <p:nvPr/>
        </p:nvSpPr>
        <p:spPr>
          <a:xfrm>
            <a:off x="4724400" y="5627423"/>
            <a:ext cx="3962400" cy="246221"/>
          </a:xfrm>
          <a:prstGeom prst="rect">
            <a:avLst/>
          </a:prstGeom>
          <a:noFill/>
        </p:spPr>
        <p:txBody>
          <a:bodyPr wrap="square" rtlCol="0">
            <a:spAutoFit/>
          </a:bodyPr>
          <a:lstStyle/>
          <a:p>
            <a:pPr algn="r"/>
            <a:r>
              <a:rPr lang="en-US" sz="1000" i="1" dirty="0" smtClean="0">
                <a:solidFill>
                  <a:schemeClr val="bg2"/>
                </a:solidFill>
              </a:rPr>
              <a:t>Photo credit: Trinketsandtrash.org</a:t>
            </a:r>
            <a:endParaRPr lang="en-US" sz="1000" i="1" dirty="0">
              <a:solidFill>
                <a:schemeClr val="bg2"/>
              </a:solidFill>
            </a:endParaRPr>
          </a:p>
        </p:txBody>
      </p:sp>
    </p:spTree>
    <p:extLst>
      <p:ext uri="{BB962C8B-B14F-4D97-AF65-F5344CB8AC3E}">
        <p14:creationId xmlns:p14="http://schemas.microsoft.com/office/powerpoint/2010/main" val="5200054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latin typeface="Arial"/>
                <a:cs typeface="Arial"/>
              </a:rPr>
              <a:t>Smoking and Children</a:t>
            </a:r>
            <a:endParaRPr lang="en-US" dirty="0">
              <a:latin typeface="Arial"/>
              <a:cs typeface="Arial"/>
            </a:endParaRPr>
          </a:p>
        </p:txBody>
      </p:sp>
      <p:sp>
        <p:nvSpPr>
          <p:cNvPr id="3" name="Content Placeholder 2"/>
          <p:cNvSpPr>
            <a:spLocks noGrp="1"/>
          </p:cNvSpPr>
          <p:nvPr>
            <p:ph idx="1"/>
          </p:nvPr>
        </p:nvSpPr>
        <p:spPr>
          <a:xfrm>
            <a:off x="457200" y="1020762"/>
            <a:ext cx="8229600" cy="4419601"/>
          </a:xfrm>
        </p:spPr>
        <p:txBody>
          <a:bodyPr/>
          <a:lstStyle/>
          <a:p>
            <a:pPr marL="0" indent="0">
              <a:buNone/>
            </a:pPr>
            <a:r>
              <a:rPr lang="en-US" dirty="0" smtClean="0">
                <a:latin typeface="Arial"/>
                <a:cs typeface="Arial"/>
              </a:rPr>
              <a:t>Every adult who dies early because of smoking is replaced by </a:t>
            </a:r>
            <a:r>
              <a:rPr lang="en-US" dirty="0" smtClean="0">
                <a:solidFill>
                  <a:schemeClr val="tx1"/>
                </a:solidFill>
                <a:latin typeface="Arial"/>
                <a:cs typeface="Arial"/>
              </a:rPr>
              <a:t>two new young smokers</a:t>
            </a:r>
            <a:r>
              <a:rPr lang="en-US" dirty="0" smtClean="0">
                <a:latin typeface="Arial"/>
                <a:cs typeface="Arial"/>
              </a:rPr>
              <a:t>.</a:t>
            </a:r>
          </a:p>
          <a:p>
            <a:pPr marL="0" indent="0">
              <a:buNone/>
            </a:pPr>
            <a:endParaRPr lang="en-US" dirty="0">
              <a:latin typeface="Arial"/>
              <a:cs typeface="Arial"/>
            </a:endParaRPr>
          </a:p>
          <a:p>
            <a:pPr marL="0" indent="0">
              <a:buNone/>
            </a:pPr>
            <a:r>
              <a:rPr lang="en-US" dirty="0" smtClean="0">
                <a:latin typeface="Arial"/>
                <a:cs typeface="Arial"/>
              </a:rPr>
              <a:t>If they keep smoking, at least one of the two will also die early from smoking.</a:t>
            </a:r>
          </a:p>
          <a:p>
            <a:pPr marL="0" indent="0" algn="ctr">
              <a:buNone/>
            </a:pPr>
            <a:endParaRPr lang="en-US" sz="2000"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305100976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lstStyle/>
          <a:p>
            <a:r>
              <a:rPr lang="en-US" dirty="0" smtClean="0">
                <a:latin typeface="Arial"/>
                <a:cs typeface="Arial"/>
              </a:rPr>
              <a:t>Smoking and Children</a:t>
            </a:r>
            <a:endParaRPr lang="en-US" dirty="0">
              <a:latin typeface="Arial"/>
              <a:cs typeface="Arial"/>
            </a:endParaRPr>
          </a:p>
        </p:txBody>
      </p:sp>
      <p:pic>
        <p:nvPicPr>
          <p:cNvPr id="5" name="Picture 4" descr="5.6 MILLION CHILDREN ALIVE TODAY WILL ULTIMATELY DIE EARLY FROM SMOKING IF WE DO NOT DO MORE TO REDUCE CURRENT SMOKING RATES. YOUNG SMOKERS; IF CURRENT RISK HOLD, ONE OF THE TWO ALSO WILL DIE EARLY FROM SMOKING. THAT’S EQUAL TO 1 CHILD OUT OF EVERY 13 ALIVE IN THE U.S. TODAY—OR—2 OF THE 27 CHILDREN IN THE AVERAGE 3RD GRADE CLASSROOM. Graphic of figures sitting at school desks.&#10;" title="Smoking and children infographi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347" y="1165959"/>
            <a:ext cx="5789253" cy="4307543"/>
          </a:xfrm>
          <a:prstGeom prst="rect">
            <a:avLst/>
          </a:prstGeom>
        </p:spPr>
      </p:pic>
      <p:sp>
        <p:nvSpPr>
          <p:cNvPr id="6" name="Rounded Rectangle 5"/>
          <p:cNvSpPr/>
          <p:nvPr/>
        </p:nvSpPr>
        <p:spPr>
          <a:xfrm>
            <a:off x="6145554" y="4701952"/>
            <a:ext cx="1017552" cy="49952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Tree>
    <p:extLst>
      <p:ext uri="{BB962C8B-B14F-4D97-AF65-F5344CB8AC3E}">
        <p14:creationId xmlns:p14="http://schemas.microsoft.com/office/powerpoint/2010/main" val="209180527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NCCDPHP_PPT_dark(">
  <a:themeElements>
    <a:clrScheme name="NCCDPHP Dark PPT Colors">
      <a:dk1>
        <a:srgbClr val="FFC000"/>
      </a:dk1>
      <a:lt1>
        <a:srgbClr val="0F56DC"/>
      </a:lt1>
      <a:dk2>
        <a:srgbClr val="FFFFFF"/>
      </a:dk2>
      <a:lt2>
        <a:srgbClr val="FFFFFF"/>
      </a:lt2>
      <a:accent1>
        <a:srgbClr val="878800"/>
      </a:accent1>
      <a:accent2>
        <a:srgbClr val="DF7A00"/>
      </a:accent2>
      <a:accent3>
        <a:srgbClr val="6E273D"/>
      </a:accent3>
      <a:accent4>
        <a:srgbClr val="64A0C8"/>
      </a:accent4>
      <a:accent5>
        <a:srgbClr val="69923A"/>
      </a:accent5>
      <a:accent6>
        <a:srgbClr val="7F7F7F"/>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NCCDPHP_PPT_dark(</Template>
  <TotalTime>10518</TotalTime>
  <Words>5452</Words>
  <Application>Microsoft Office PowerPoint</Application>
  <PresentationFormat>On-screen Show (4:3)</PresentationFormat>
  <Paragraphs>500</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NCCDPHP_PPT_dark(</vt:lpstr>
      <vt:lpstr>How You Can Use this PPT</vt:lpstr>
      <vt:lpstr> The Health Consequences of Smoking:  50 Years of Progress A Report of the Surgeon General   </vt:lpstr>
      <vt:lpstr>The Grim Statistics</vt:lpstr>
      <vt:lpstr> What We’ve Learned  </vt:lpstr>
      <vt:lpstr>What We’ve Learned </vt:lpstr>
      <vt:lpstr>21st Century Tobacco Use</vt:lpstr>
      <vt:lpstr>Smoking and Children</vt:lpstr>
      <vt:lpstr>Smoking and Children</vt:lpstr>
      <vt:lpstr>Smoking and Children</vt:lpstr>
      <vt:lpstr>The costs of smoking</vt:lpstr>
      <vt:lpstr>The Power of Nicotine Addiction</vt:lpstr>
      <vt:lpstr>Nicotine</vt:lpstr>
      <vt:lpstr>Smoking and Lung Cancer</vt:lpstr>
      <vt:lpstr>Smoking – The Cancer Trigger</vt:lpstr>
      <vt:lpstr>New Cancer Findings</vt:lpstr>
      <vt:lpstr>Smoking – The Breath Blocker</vt:lpstr>
      <vt:lpstr>Smoking – The Breath Blocker</vt:lpstr>
      <vt:lpstr>Smoking – The Breath Blocker</vt:lpstr>
      <vt:lpstr>Smoking – The Heart Stopper</vt:lpstr>
      <vt:lpstr>Cardiovascular disease includes:</vt:lpstr>
      <vt:lpstr>Smoking – The Heart Stopper </vt:lpstr>
      <vt:lpstr>Smoking &amp; Reproduction</vt:lpstr>
      <vt:lpstr>Smoking and Reproduction</vt:lpstr>
      <vt:lpstr>Smoking and Reproduction</vt:lpstr>
      <vt:lpstr>Smoking and Diabetes</vt:lpstr>
      <vt:lpstr>Smoking and Diabetes</vt:lpstr>
      <vt:lpstr>Smoking and Eye Disease</vt:lpstr>
      <vt:lpstr>Smokers are sicker longer and more often</vt:lpstr>
      <vt:lpstr>Smoking and the Immune System</vt:lpstr>
      <vt:lpstr>Smoking Today – The Persistent Epidemic</vt:lpstr>
      <vt:lpstr>Smoking Today – The Persistent Epidemic</vt:lpstr>
      <vt:lpstr>Saving Millions of Lives – Doing Much More</vt:lpstr>
      <vt:lpstr>Cessation – Lifeline to a Tobacco-Free Life </vt:lpstr>
      <vt:lpstr>Saving Millions of Lives – Doing Much More</vt:lpstr>
      <vt:lpstr>We Can Be Tobacco-Free</vt:lpstr>
      <vt:lpstr>We Can Be Tobacco-Free</vt:lpstr>
      <vt:lpstr>Resources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Plain Language Stock Presentation PowerPoint.</dc:title>
  <dc:subject>50th Anniversary Surgeon General's Report</dc:subject>
  <dc:creator>Centers for Disease Control and Prevention</dc:creator>
  <cp:keywords>smoking, health consequences, children, teens, costs, cancer, heart, lungs</cp:keywords>
  <cp:lastModifiedBy>Henry, Carolyn (CDC/ONDIEH/NCCDPHP) (CTR)</cp:lastModifiedBy>
  <cp:revision>1102</cp:revision>
  <cp:lastPrinted>2013-12-21T01:28:00Z</cp:lastPrinted>
  <dcterms:created xsi:type="dcterms:W3CDTF">2012-01-13T16:26:35Z</dcterms:created>
  <dcterms:modified xsi:type="dcterms:W3CDTF">2014-04-22T16:50:43Z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